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0058400" cy="7772400"/>
  <p:notesSz cx="10058400" cy="77724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>
      <p:cViewPr varScale="1">
        <p:scale>
          <a:sx n="96" d="100"/>
          <a:sy n="96" d="100"/>
        </p:scale>
        <p:origin x="180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92568" y="2792527"/>
            <a:ext cx="2768600" cy="3924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BEA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64074" y="204187"/>
            <a:ext cx="1816735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8/9/23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55508-888A-254F-B506-020F1A863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2031325"/>
          </a:xfrm>
        </p:spPr>
        <p:txBody>
          <a:bodyPr/>
          <a:lstStyle/>
          <a:p>
            <a:r>
              <a:rPr lang="en-PK" sz="4400" dirty="0">
                <a:latin typeface="American Typewriter" panose="02090604020004020304" pitchFamily="18" charset="77"/>
              </a:rPr>
              <a:t>How to Promote Learner Profile Attribbutes at Home- Helpful tips for parents</a:t>
            </a:r>
          </a:p>
        </p:txBody>
      </p:sp>
    </p:spTree>
    <p:extLst>
      <p:ext uri="{BB962C8B-B14F-4D97-AF65-F5344CB8AC3E}">
        <p14:creationId xmlns:p14="http://schemas.microsoft.com/office/powerpoint/2010/main" val="426638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721" y="58940"/>
            <a:ext cx="971550" cy="990600"/>
          </a:xfrm>
          <a:custGeom>
            <a:avLst/>
            <a:gdLst/>
            <a:ahLst/>
            <a:cxnLst/>
            <a:rect l="l" t="t" r="r" b="b"/>
            <a:pathLst>
              <a:path w="971550" h="990600">
                <a:moveTo>
                  <a:pt x="667262" y="471137"/>
                </a:moveTo>
                <a:lnTo>
                  <a:pt x="303364" y="471137"/>
                </a:lnTo>
                <a:lnTo>
                  <a:pt x="353724" y="455635"/>
                </a:lnTo>
                <a:lnTo>
                  <a:pt x="393276" y="433588"/>
                </a:lnTo>
                <a:lnTo>
                  <a:pt x="423435" y="403584"/>
                </a:lnTo>
                <a:lnTo>
                  <a:pt x="445612" y="364208"/>
                </a:lnTo>
                <a:lnTo>
                  <a:pt x="461222" y="314049"/>
                </a:lnTo>
                <a:lnTo>
                  <a:pt x="453586" y="0"/>
                </a:lnTo>
                <a:lnTo>
                  <a:pt x="516611" y="0"/>
                </a:lnTo>
                <a:lnTo>
                  <a:pt x="508145" y="308455"/>
                </a:lnTo>
                <a:lnTo>
                  <a:pt x="523547" y="360666"/>
                </a:lnTo>
                <a:lnTo>
                  <a:pt x="545665" y="401541"/>
                </a:lnTo>
                <a:lnTo>
                  <a:pt x="575999" y="432581"/>
                </a:lnTo>
                <a:lnTo>
                  <a:pt x="616049" y="455285"/>
                </a:lnTo>
                <a:lnTo>
                  <a:pt x="667262" y="471137"/>
                </a:lnTo>
                <a:close/>
              </a:path>
              <a:path w="971550" h="990600">
                <a:moveTo>
                  <a:pt x="0" y="526808"/>
                </a:moveTo>
                <a:lnTo>
                  <a:pt x="0" y="463754"/>
                </a:lnTo>
                <a:lnTo>
                  <a:pt x="303364" y="471137"/>
                </a:lnTo>
                <a:lnTo>
                  <a:pt x="667262" y="471137"/>
                </a:lnTo>
                <a:lnTo>
                  <a:pt x="971301" y="471153"/>
                </a:lnTo>
                <a:lnTo>
                  <a:pt x="971301" y="518502"/>
                </a:lnTo>
                <a:lnTo>
                  <a:pt x="668624" y="518508"/>
                </a:lnTo>
                <a:lnTo>
                  <a:pt x="302043" y="518508"/>
                </a:lnTo>
                <a:lnTo>
                  <a:pt x="0" y="526808"/>
                </a:lnTo>
                <a:close/>
              </a:path>
              <a:path w="971550" h="990600">
                <a:moveTo>
                  <a:pt x="971301" y="471153"/>
                </a:moveTo>
                <a:lnTo>
                  <a:pt x="667315" y="471153"/>
                </a:lnTo>
                <a:lnTo>
                  <a:pt x="971301" y="463754"/>
                </a:lnTo>
                <a:lnTo>
                  <a:pt x="971301" y="471153"/>
                </a:lnTo>
                <a:close/>
              </a:path>
              <a:path w="971550" h="990600">
                <a:moveTo>
                  <a:pt x="971301" y="526818"/>
                </a:moveTo>
                <a:lnTo>
                  <a:pt x="668646" y="518502"/>
                </a:lnTo>
                <a:lnTo>
                  <a:pt x="971301" y="518502"/>
                </a:lnTo>
                <a:lnTo>
                  <a:pt x="971301" y="526818"/>
                </a:lnTo>
                <a:close/>
              </a:path>
              <a:path w="971550" h="990600">
                <a:moveTo>
                  <a:pt x="516611" y="990564"/>
                </a:moveTo>
                <a:lnTo>
                  <a:pt x="453590" y="990564"/>
                </a:lnTo>
                <a:lnTo>
                  <a:pt x="462117" y="679887"/>
                </a:lnTo>
                <a:lnTo>
                  <a:pt x="446572" y="628060"/>
                </a:lnTo>
                <a:lnTo>
                  <a:pt x="424287" y="587504"/>
                </a:lnTo>
                <a:lnTo>
                  <a:pt x="393768" y="556723"/>
                </a:lnTo>
                <a:lnTo>
                  <a:pt x="353518" y="534223"/>
                </a:lnTo>
                <a:lnTo>
                  <a:pt x="302043" y="518508"/>
                </a:lnTo>
                <a:lnTo>
                  <a:pt x="668624" y="518508"/>
                </a:lnTo>
                <a:lnTo>
                  <a:pt x="617509" y="534061"/>
                </a:lnTo>
                <a:lnTo>
                  <a:pt x="577436" y="556286"/>
                </a:lnTo>
                <a:lnTo>
                  <a:pt x="546968" y="586638"/>
                </a:lnTo>
                <a:lnTo>
                  <a:pt x="524644" y="626579"/>
                </a:lnTo>
                <a:lnTo>
                  <a:pt x="509005" y="677570"/>
                </a:lnTo>
                <a:lnTo>
                  <a:pt x="516611" y="990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7189" y="1000844"/>
            <a:ext cx="2498090" cy="1568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40" dirty="0">
                <a:latin typeface="Trebuchet MS"/>
                <a:cs typeface="Trebuchet MS"/>
              </a:rPr>
              <a:t>Students </a:t>
            </a:r>
            <a:r>
              <a:rPr sz="1000" spc="50" dirty="0">
                <a:latin typeface="Trebuchet MS"/>
                <a:cs typeface="Trebuchet MS"/>
              </a:rPr>
              <a:t>who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65" dirty="0">
                <a:latin typeface="Trebuchet MS"/>
                <a:cs typeface="Trebuchet MS"/>
              </a:rPr>
              <a:t>CARING </a:t>
            </a:r>
            <a:r>
              <a:rPr sz="1000" spc="20" dirty="0">
                <a:latin typeface="Trebuchet MS"/>
                <a:cs typeface="Trebuchet MS"/>
              </a:rPr>
              <a:t>want </a:t>
            </a:r>
            <a:r>
              <a:rPr sz="1000" spc="25" dirty="0">
                <a:latin typeface="Trebuchet MS"/>
                <a:cs typeface="Trebuchet MS"/>
              </a:rPr>
              <a:t>people </a:t>
            </a:r>
            <a:r>
              <a:rPr sz="1000" spc="30" dirty="0">
                <a:latin typeface="Trebuchet MS"/>
                <a:cs typeface="Trebuchet MS"/>
              </a:rPr>
              <a:t> around</a:t>
            </a:r>
            <a:r>
              <a:rPr sz="1000" spc="3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them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be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happy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sensitive</a:t>
            </a: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needs.</a:t>
            </a: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 </a:t>
            </a:r>
            <a:r>
              <a:rPr sz="1000" dirty="0">
                <a:latin typeface="Trebuchet MS"/>
                <a:cs typeface="Trebuchet MS"/>
              </a:rPr>
              <a:t>think 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about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the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world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work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take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care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community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10" dirty="0">
                <a:latin typeface="Trebuchet MS"/>
                <a:cs typeface="Trebuchet MS"/>
              </a:rPr>
              <a:t>the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environment. </a:t>
            </a:r>
            <a:r>
              <a:rPr sz="1000" spc="1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25" dirty="0">
                <a:latin typeface="Trebuchet MS"/>
                <a:cs typeface="Trebuchet MS"/>
              </a:rPr>
              <a:t>remember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-5" dirty="0">
                <a:latin typeface="Trebuchet MS"/>
                <a:cs typeface="Trebuchet MS"/>
              </a:rPr>
              <a:t>treat </a:t>
            </a:r>
            <a:r>
              <a:rPr sz="1000" spc="30" dirty="0">
                <a:latin typeface="Trebuchet MS"/>
                <a:cs typeface="Trebuchet MS"/>
              </a:rPr>
              <a:t>others </a:t>
            </a:r>
            <a:r>
              <a:rPr sz="1000" spc="50" dirty="0">
                <a:latin typeface="Trebuchet MS"/>
                <a:cs typeface="Trebuchet MS"/>
              </a:rPr>
              <a:t>how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themselves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would</a:t>
            </a: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000" spc="-15" dirty="0">
                <a:latin typeface="Trebuchet MS"/>
                <a:cs typeface="Trebuchet MS"/>
              </a:rPr>
              <a:t>like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be  </a:t>
            </a:r>
            <a:r>
              <a:rPr sz="1000" spc="-5" dirty="0">
                <a:latin typeface="Trebuchet MS"/>
                <a:cs typeface="Trebuchet MS"/>
              </a:rPr>
              <a:t>treated. 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sz="1000" spc="65" dirty="0">
                <a:latin typeface="Trebuchet MS"/>
                <a:cs typeface="Trebuchet MS"/>
              </a:rPr>
              <a:t>How</a:t>
            </a:r>
            <a:r>
              <a:rPr sz="1000" spc="7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can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parents</a:t>
            </a:r>
            <a:r>
              <a:rPr sz="1000" spc="36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help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develop </a:t>
            </a:r>
            <a:r>
              <a:rPr sz="1000" spc="35" dirty="0">
                <a:latin typeface="Trebuchet MS"/>
                <a:cs typeface="Trebuchet MS"/>
              </a:rPr>
              <a:t> students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Caring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5" dirty="0">
                <a:latin typeface="Trebuchet MS"/>
                <a:cs typeface="Trebuchet MS"/>
              </a:rPr>
              <a:t>at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55" dirty="0">
                <a:latin typeface="Trebuchet MS"/>
                <a:cs typeface="Trebuchet MS"/>
              </a:rPr>
              <a:t>home?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7189" y="300083"/>
            <a:ext cx="12376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" dirty="0"/>
              <a:t>CARING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8611" y="2954413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015" y="3230638"/>
            <a:ext cx="2324100" cy="202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271145" indent="-155575">
              <a:lnSpc>
                <a:spcPct val="100000"/>
              </a:lnSpc>
              <a:spcBef>
                <a:spcPts val="1280"/>
              </a:spcBef>
              <a:buAutoNum type="arabicPeriod"/>
              <a:tabLst>
                <a:tab pos="271780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85" dirty="0">
                <a:latin typeface="Trebuchet MS"/>
                <a:cs typeface="Trebuchet MS"/>
              </a:rPr>
              <a:t>R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70" dirty="0">
                <a:latin typeface="Trebuchet MS"/>
                <a:cs typeface="Trebuchet MS"/>
              </a:rPr>
              <a:t>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endParaRPr sz="1200">
              <a:latin typeface="Trebuchet MS"/>
              <a:cs typeface="Trebuchet MS"/>
            </a:endParaRPr>
          </a:p>
          <a:p>
            <a:pPr marL="271145" marR="5080">
              <a:lnSpc>
                <a:spcPct val="104200"/>
              </a:lnSpc>
            </a:pPr>
            <a:r>
              <a:rPr sz="1200" spc="195" dirty="0">
                <a:latin typeface="Trebuchet MS"/>
                <a:cs typeface="Trebuchet MS"/>
              </a:rPr>
              <a:t>b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40" dirty="0">
                <a:latin typeface="Trebuchet MS"/>
                <a:cs typeface="Trebuchet MS"/>
              </a:rPr>
              <a:t>u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k</a:t>
            </a:r>
            <a:r>
              <a:rPr sz="1200" spc="30" dirty="0">
                <a:latin typeface="Trebuchet MS"/>
                <a:cs typeface="Trebuchet MS"/>
              </a:rPr>
              <a:t>e 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see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all</a:t>
            </a:r>
            <a:endParaRPr sz="1200">
              <a:latin typeface="Trebuchet MS"/>
              <a:cs typeface="Trebuchet MS"/>
            </a:endParaRPr>
          </a:p>
          <a:p>
            <a:pPr marL="271145">
              <a:lnSpc>
                <a:spcPct val="100000"/>
              </a:lnSpc>
              <a:spcBef>
                <a:spcPts val="60"/>
              </a:spcBef>
            </a:pP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10" dirty="0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2700" marR="134620">
              <a:lnSpc>
                <a:spcPct val="104200"/>
              </a:lnSpc>
              <a:buAutoNum type="arabicPeriod" startAt="2"/>
              <a:tabLst>
                <a:tab pos="236220" algn="l"/>
              </a:tabLst>
            </a:pPr>
            <a:r>
              <a:rPr sz="1200" spc="125" dirty="0">
                <a:latin typeface="Trebuchet MS"/>
                <a:cs typeface="Trebuchet MS"/>
              </a:rPr>
              <a:t>Think</a:t>
            </a:r>
            <a:r>
              <a:rPr sz="1200" spc="19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about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ways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family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can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get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involved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17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community</a:t>
            </a:r>
            <a:endParaRPr sz="1200">
              <a:latin typeface="Trebuchet MS"/>
              <a:cs typeface="Trebuchet MS"/>
            </a:endParaRPr>
          </a:p>
          <a:p>
            <a:pPr marL="298450" indent="-22860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299085" algn="l"/>
              </a:tabLst>
            </a:pPr>
            <a:r>
              <a:rPr sz="1200" spc="140" dirty="0">
                <a:latin typeface="Trebuchet MS"/>
                <a:cs typeface="Trebuchet MS"/>
              </a:rPr>
              <a:t>organizations.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015" y="5427703"/>
            <a:ext cx="2301240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75" dirty="0">
                <a:latin typeface="Trebuchet MS"/>
                <a:cs typeface="Trebuchet MS"/>
              </a:rPr>
              <a:t>4.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Reduce,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Resue,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Recycle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55" dirty="0">
                <a:latin typeface="Trebuchet MS"/>
                <a:cs typeface="Trebuchet MS"/>
              </a:rPr>
              <a:t>5.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Smile</a:t>
            </a:r>
            <a:endParaRPr sz="1200">
              <a:latin typeface="Trebuchet MS"/>
              <a:cs typeface="Trebuchet MS"/>
            </a:endParaRPr>
          </a:p>
          <a:p>
            <a:pPr marL="12700" marR="243204">
              <a:lnSpc>
                <a:spcPct val="104200"/>
              </a:lnSpc>
            </a:pPr>
            <a:r>
              <a:rPr sz="1200" spc="60" dirty="0">
                <a:latin typeface="Trebuchet MS"/>
                <a:cs typeface="Trebuchet MS"/>
              </a:rPr>
              <a:t>6.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Reflect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on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books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you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read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3193" y="251630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3650" y="2792526"/>
            <a:ext cx="2762250" cy="376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198120" marR="59055" indent="-155575">
              <a:lnSpc>
                <a:spcPct val="104200"/>
              </a:lnSpc>
              <a:spcBef>
                <a:spcPts val="2945"/>
              </a:spcBef>
              <a:buAutoNum type="arabicPeriod"/>
              <a:tabLst>
                <a:tab pos="198755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55" dirty="0">
                <a:latin typeface="Trebuchet MS"/>
                <a:cs typeface="Trebuchet MS"/>
              </a:rPr>
              <a:t>o 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read</a:t>
            </a:r>
            <a:r>
              <a:rPr sz="1200" spc="35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books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at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home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endParaRPr sz="1200">
              <a:latin typeface="Trebuchet MS"/>
              <a:cs typeface="Trebuchet MS"/>
            </a:endParaRPr>
          </a:p>
          <a:p>
            <a:pPr marL="198120" marR="233679">
              <a:lnSpc>
                <a:spcPct val="104200"/>
              </a:lnSpc>
            </a:pPr>
            <a:r>
              <a:rPr sz="1200" spc="165" dirty="0">
                <a:latin typeface="Trebuchet MS"/>
                <a:cs typeface="Trebuchet MS"/>
              </a:rPr>
              <a:t>correspond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topics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being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covered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school.</a:t>
            </a:r>
            <a:endParaRPr sz="1200">
              <a:latin typeface="Trebuchet MS"/>
              <a:cs typeface="Trebuchet MS"/>
            </a:endParaRPr>
          </a:p>
          <a:p>
            <a:pPr marL="198120" marR="257175" indent="-180340">
              <a:lnSpc>
                <a:spcPct val="104200"/>
              </a:lnSpc>
              <a:buAutoNum type="arabicPeriod" startAt="2"/>
              <a:tabLst>
                <a:tab pos="198755" algn="l"/>
              </a:tabLst>
            </a:pPr>
            <a:r>
              <a:rPr sz="1200" spc="175" dirty="0">
                <a:latin typeface="Trebuchet MS"/>
                <a:cs typeface="Trebuchet MS"/>
              </a:rPr>
              <a:t>Ask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about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what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they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are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learning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school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engage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them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endParaRPr sz="1200">
              <a:latin typeface="Trebuchet MS"/>
              <a:cs typeface="Trebuchet MS"/>
            </a:endParaRPr>
          </a:p>
          <a:p>
            <a:pPr marL="198120">
              <a:lnSpc>
                <a:spcPct val="100000"/>
              </a:lnSpc>
              <a:spcBef>
                <a:spcPts val="60"/>
              </a:spcBef>
            </a:pPr>
            <a:r>
              <a:rPr sz="1200" spc="150" dirty="0">
                <a:latin typeface="Trebuchet MS"/>
                <a:cs typeface="Trebuchet MS"/>
              </a:rPr>
              <a:t>conversations.</a:t>
            </a:r>
            <a:endParaRPr sz="1200">
              <a:latin typeface="Trebuchet MS"/>
              <a:cs typeface="Trebuchet MS"/>
            </a:endParaRPr>
          </a:p>
          <a:p>
            <a:pPr marL="198120" indent="-18542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198755" algn="l"/>
              </a:tabLst>
            </a:pPr>
            <a:r>
              <a:rPr sz="1200" spc="145" dirty="0">
                <a:latin typeface="Trebuchet MS"/>
                <a:cs typeface="Trebuchet MS"/>
              </a:rPr>
              <a:t>Foster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area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endParaRPr sz="1200">
              <a:latin typeface="Trebuchet MS"/>
              <a:cs typeface="Trebuchet MS"/>
            </a:endParaRPr>
          </a:p>
          <a:p>
            <a:pPr marL="198120" marR="5080">
              <a:lnSpc>
                <a:spcPct val="104200"/>
              </a:lnSpc>
            </a:pP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expresses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an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interest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books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activities,</a:t>
            </a:r>
            <a:endParaRPr sz="1200">
              <a:latin typeface="Trebuchet MS"/>
              <a:cs typeface="Trebuchet MS"/>
            </a:endParaRPr>
          </a:p>
          <a:p>
            <a:pPr marL="198120" indent="-18605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198755" algn="l"/>
              </a:tabLst>
            </a:pPr>
            <a:r>
              <a:rPr sz="1200" spc="160" dirty="0">
                <a:latin typeface="Trebuchet MS"/>
                <a:cs typeface="Trebuchet MS"/>
              </a:rPr>
              <a:t>Encourage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endParaRPr sz="1200">
              <a:latin typeface="Trebuchet MS"/>
              <a:cs typeface="Trebuchet MS"/>
            </a:endParaRPr>
          </a:p>
          <a:p>
            <a:pPr marL="198120" marR="75565">
              <a:lnSpc>
                <a:spcPct val="104200"/>
              </a:lnSpc>
            </a:pPr>
            <a:r>
              <a:rPr sz="1200" spc="160" dirty="0">
                <a:latin typeface="Trebuchet MS"/>
                <a:cs typeface="Trebuchet MS"/>
              </a:rPr>
              <a:t>become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familiar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current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events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read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endParaRPr sz="1200">
              <a:latin typeface="Trebuchet MS"/>
              <a:cs typeface="Trebuchet MS"/>
            </a:endParaRPr>
          </a:p>
          <a:p>
            <a:pPr marL="198120" marR="344170">
              <a:lnSpc>
                <a:spcPct val="104200"/>
              </a:lnSpc>
            </a:pPr>
            <a:r>
              <a:rPr sz="1200" spc="160" dirty="0">
                <a:latin typeface="Trebuchet MS"/>
                <a:cs typeface="Trebuchet MS"/>
              </a:rPr>
              <a:t>newspaper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watch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news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when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appropriate.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9196" y="375013"/>
            <a:ext cx="2667635" cy="1522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30" dirty="0">
                <a:latin typeface="Arial"/>
                <a:cs typeface="Arial"/>
              </a:rPr>
              <a:t>COMMUNICATOR</a:t>
            </a:r>
            <a:endParaRPr sz="2500">
              <a:latin typeface="Arial"/>
              <a:cs typeface="Arial"/>
            </a:endParaRPr>
          </a:p>
          <a:p>
            <a:pPr marL="153035" marR="33655" algn="just">
              <a:lnSpc>
                <a:spcPct val="112500"/>
              </a:lnSpc>
              <a:spcBef>
                <a:spcPts val="2030"/>
              </a:spcBef>
            </a:pPr>
            <a:r>
              <a:rPr sz="1000" spc="40" dirty="0">
                <a:latin typeface="Trebuchet MS"/>
                <a:cs typeface="Trebuchet MS"/>
              </a:rPr>
              <a:t>Students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70" dirty="0">
                <a:latin typeface="Trebuchet MS"/>
                <a:cs typeface="Trebuchet MS"/>
              </a:rPr>
              <a:t>KNOWLEDGEABLE </a:t>
            </a:r>
            <a:r>
              <a:rPr sz="1000" spc="7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 </a:t>
            </a:r>
            <a:r>
              <a:rPr sz="1000" spc="20" dirty="0">
                <a:latin typeface="Trebuchet MS"/>
                <a:cs typeface="Trebuchet MS"/>
              </a:rPr>
              <a:t>explored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relevant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10" dirty="0">
                <a:latin typeface="Trebuchet MS"/>
                <a:cs typeface="Trebuchet MS"/>
              </a:rPr>
              <a:t>significant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concepts </a:t>
            </a:r>
            <a:r>
              <a:rPr sz="1000" spc="40" dirty="0">
                <a:latin typeface="Trebuchet MS"/>
                <a:cs typeface="Trebuchet MS"/>
              </a:rPr>
              <a:t>and can </a:t>
            </a:r>
            <a:r>
              <a:rPr sz="1000" spc="25" dirty="0">
                <a:latin typeface="Trebuchet MS"/>
                <a:cs typeface="Trebuchet MS"/>
              </a:rPr>
              <a:t>remember what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learned.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40" dirty="0">
                <a:latin typeface="Trebuchet MS"/>
                <a:cs typeface="Trebuchet MS"/>
              </a:rPr>
              <a:t>can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draw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on </a:t>
            </a:r>
            <a:r>
              <a:rPr sz="1000" spc="15" dirty="0">
                <a:latin typeface="Trebuchet MS"/>
                <a:cs typeface="Trebuchet MS"/>
              </a:rPr>
              <a:t>this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knowledge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apply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it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in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new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situations.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60278" y="300083"/>
            <a:ext cx="2911475" cy="168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5" dirty="0">
                <a:latin typeface="Arial"/>
                <a:cs typeface="Arial"/>
              </a:rPr>
              <a:t>KNOWLEDGEABLE</a:t>
            </a:r>
            <a:endParaRPr sz="2500">
              <a:latin typeface="Arial"/>
              <a:cs typeface="Arial"/>
            </a:endParaRPr>
          </a:p>
          <a:p>
            <a:pPr marL="339090" marR="91440" algn="just">
              <a:lnSpc>
                <a:spcPct val="112500"/>
              </a:lnSpc>
              <a:spcBef>
                <a:spcPts val="3295"/>
              </a:spcBef>
            </a:pPr>
            <a:r>
              <a:rPr sz="1000" spc="40" dirty="0">
                <a:latin typeface="Trebuchet MS"/>
                <a:cs typeface="Trebuchet MS"/>
              </a:rPr>
              <a:t>Students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70" dirty="0">
                <a:latin typeface="Trebuchet MS"/>
                <a:cs typeface="Trebuchet MS"/>
              </a:rPr>
              <a:t>KNOWLEDGEABLE </a:t>
            </a:r>
            <a:r>
              <a:rPr sz="1000" spc="7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 </a:t>
            </a:r>
            <a:r>
              <a:rPr sz="1000" spc="20" dirty="0">
                <a:latin typeface="Trebuchet MS"/>
                <a:cs typeface="Trebuchet MS"/>
              </a:rPr>
              <a:t>explored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relevant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10" dirty="0">
                <a:latin typeface="Trebuchet MS"/>
                <a:cs typeface="Trebuchet MS"/>
              </a:rPr>
              <a:t>significant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concepts </a:t>
            </a:r>
            <a:r>
              <a:rPr sz="1000" spc="40" dirty="0">
                <a:latin typeface="Trebuchet MS"/>
                <a:cs typeface="Trebuchet MS"/>
              </a:rPr>
              <a:t>and can </a:t>
            </a:r>
            <a:r>
              <a:rPr sz="1000" spc="25" dirty="0">
                <a:latin typeface="Trebuchet MS"/>
                <a:cs typeface="Trebuchet MS"/>
              </a:rPr>
              <a:t>remember what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learned.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40" dirty="0">
                <a:latin typeface="Trebuchet MS"/>
                <a:cs typeface="Trebuchet MS"/>
              </a:rPr>
              <a:t>can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draw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on </a:t>
            </a:r>
            <a:r>
              <a:rPr sz="1000" spc="15" dirty="0">
                <a:latin typeface="Trebuchet MS"/>
                <a:cs typeface="Trebuchet MS"/>
              </a:rPr>
              <a:t>this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knowledge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apply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it</a:t>
            </a:r>
            <a:r>
              <a:rPr sz="1000" spc="-2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in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new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situations.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28403" y="251630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67168" y="2792526"/>
            <a:ext cx="2809875" cy="3561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685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223520" marR="44450" indent="-155575">
              <a:lnSpc>
                <a:spcPct val="104200"/>
              </a:lnSpc>
              <a:spcBef>
                <a:spcPts val="2680"/>
              </a:spcBef>
              <a:buFont typeface="Trebuchet MS"/>
              <a:buAutoNum type="arabicPeriod"/>
              <a:tabLst>
                <a:tab pos="281940" algn="l"/>
              </a:tabLst>
            </a:pPr>
            <a:r>
              <a:rPr dirty="0"/>
              <a:t>	</a:t>
            </a: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85" dirty="0">
                <a:latin typeface="Trebuchet MS"/>
                <a:cs typeface="Trebuchet MS"/>
              </a:rPr>
              <a:t> </a:t>
            </a:r>
            <a:r>
              <a:rPr sz="1200" spc="160" dirty="0">
                <a:latin typeface="Trebuchet MS"/>
                <a:cs typeface="Trebuchet MS"/>
              </a:rPr>
              <a:t>Encourage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 </a:t>
            </a:r>
            <a:r>
              <a:rPr sz="1200" spc="8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stay</a:t>
            </a:r>
            <a:r>
              <a:rPr sz="1200" spc="4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touch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relatives.</a:t>
            </a:r>
            <a:endParaRPr sz="1200">
              <a:latin typeface="Trebuchet MS"/>
              <a:cs typeface="Trebuchet MS"/>
            </a:endParaRPr>
          </a:p>
          <a:p>
            <a:pPr marL="223520" indent="-18097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224154" algn="l"/>
              </a:tabLst>
            </a:pPr>
            <a:r>
              <a:rPr sz="1200" spc="155" dirty="0">
                <a:latin typeface="Trebuchet MS"/>
                <a:cs typeface="Trebuchet MS"/>
              </a:rPr>
              <a:t>When</a:t>
            </a:r>
            <a:r>
              <a:rPr sz="1200" spc="18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working</a:t>
            </a:r>
            <a:r>
              <a:rPr sz="1200" spc="19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on</a:t>
            </a:r>
            <a:endParaRPr sz="1200">
              <a:latin typeface="Trebuchet MS"/>
              <a:cs typeface="Trebuchet MS"/>
            </a:endParaRPr>
          </a:p>
          <a:p>
            <a:pPr marL="223520" marR="499109">
              <a:lnSpc>
                <a:spcPct val="104200"/>
              </a:lnSpc>
            </a:pPr>
            <a:r>
              <a:rPr sz="1200" spc="140" dirty="0">
                <a:latin typeface="Trebuchet MS"/>
                <a:cs typeface="Trebuchet MS"/>
              </a:rPr>
              <a:t>mathematics</a:t>
            </a:r>
            <a:r>
              <a:rPr sz="1200" spc="15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homework,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60" dirty="0">
                <a:latin typeface="Trebuchet MS"/>
                <a:cs typeface="Trebuchet MS"/>
              </a:rPr>
              <a:t>encourage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endParaRPr sz="1200">
              <a:latin typeface="Trebuchet MS"/>
              <a:cs typeface="Trebuchet MS"/>
            </a:endParaRPr>
          </a:p>
          <a:p>
            <a:pPr marL="223520" marR="30480">
              <a:lnSpc>
                <a:spcPct val="104200"/>
              </a:lnSpc>
            </a:pP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x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45" dirty="0">
                <a:latin typeface="Trebuchet MS"/>
                <a:cs typeface="Trebuchet MS"/>
              </a:rPr>
              <a:t>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-204" dirty="0">
                <a:latin typeface="Trebuchet MS"/>
                <a:cs typeface="Trebuchet MS"/>
              </a:rPr>
              <a:t>/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an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25" dirty="0">
                <a:latin typeface="Trebuchet MS"/>
                <a:cs typeface="Trebuchet MS"/>
              </a:rPr>
              <a:t>u  </a:t>
            </a:r>
            <a:r>
              <a:rPr sz="1200" spc="105" dirty="0">
                <a:latin typeface="Trebuchet MS"/>
                <a:cs typeface="Trebuchet MS"/>
              </a:rPr>
              <a:t>orally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by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drawing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223520">
              <a:lnSpc>
                <a:spcPct val="100000"/>
              </a:lnSpc>
              <a:spcBef>
                <a:spcPts val="60"/>
              </a:spcBef>
            </a:pPr>
            <a:r>
              <a:rPr sz="1200" spc="105" dirty="0">
                <a:latin typeface="Trebuchet MS"/>
                <a:cs typeface="Trebuchet MS"/>
              </a:rPr>
              <a:t>picture.</a:t>
            </a:r>
            <a:endParaRPr sz="1200">
              <a:latin typeface="Trebuchet MS"/>
              <a:cs typeface="Trebuchet MS"/>
            </a:endParaRPr>
          </a:p>
          <a:p>
            <a:pPr marL="223520" indent="-18542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224154" algn="l"/>
              </a:tabLst>
            </a:pPr>
            <a:r>
              <a:rPr sz="1200" spc="175" dirty="0">
                <a:latin typeface="Trebuchet MS"/>
                <a:cs typeface="Trebuchet MS"/>
              </a:rPr>
              <a:t>Ask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thought</a:t>
            </a:r>
            <a:endParaRPr sz="1200">
              <a:latin typeface="Trebuchet MS"/>
              <a:cs typeface="Trebuchet MS"/>
            </a:endParaRPr>
          </a:p>
          <a:p>
            <a:pPr marL="223520">
              <a:lnSpc>
                <a:spcPct val="100000"/>
              </a:lnSpc>
              <a:spcBef>
                <a:spcPts val="60"/>
              </a:spcBef>
            </a:pPr>
            <a:r>
              <a:rPr sz="1200" spc="155" dirty="0">
                <a:latin typeface="Trebuchet MS"/>
                <a:cs typeface="Trebuchet MS"/>
              </a:rPr>
              <a:t>provoking</a:t>
            </a:r>
            <a:r>
              <a:rPr sz="1200" spc="190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questions</a:t>
            </a:r>
            <a:r>
              <a:rPr sz="1200" spc="19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endParaRPr sz="1200">
              <a:latin typeface="Trebuchet MS"/>
              <a:cs typeface="Trebuchet MS"/>
            </a:endParaRPr>
          </a:p>
          <a:p>
            <a:pPr marL="223520" marR="255270">
              <a:lnSpc>
                <a:spcPct val="104200"/>
              </a:lnSpc>
            </a:pPr>
            <a:r>
              <a:rPr sz="1200" spc="160" dirty="0">
                <a:latin typeface="Trebuchet MS"/>
                <a:cs typeface="Trebuchet MS"/>
              </a:rPr>
              <a:t>encourage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them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discuss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them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you.</a:t>
            </a:r>
            <a:endParaRPr sz="1200">
              <a:latin typeface="Trebuchet MS"/>
              <a:cs typeface="Trebuchet MS"/>
            </a:endParaRPr>
          </a:p>
          <a:p>
            <a:pPr marL="223520" indent="-18605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224154" algn="l"/>
              </a:tabLst>
            </a:pPr>
            <a:r>
              <a:rPr sz="1200" spc="145" dirty="0">
                <a:latin typeface="Trebuchet MS"/>
                <a:cs typeface="Trebuchet MS"/>
              </a:rPr>
              <a:t>Work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endParaRPr sz="1200">
              <a:latin typeface="Trebuchet MS"/>
              <a:cs typeface="Trebuchet MS"/>
            </a:endParaRPr>
          </a:p>
          <a:p>
            <a:pPr marL="223520">
              <a:lnSpc>
                <a:spcPct val="100000"/>
              </a:lnSpc>
              <a:spcBef>
                <a:spcPts val="60"/>
              </a:spcBef>
            </a:pP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-204" dirty="0">
                <a:latin typeface="Trebuchet MS"/>
                <a:cs typeface="Trebuchet MS"/>
              </a:rPr>
              <a:t>/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endParaRPr sz="1200">
              <a:latin typeface="Trebuchet MS"/>
              <a:cs typeface="Trebuchet MS"/>
            </a:endParaRPr>
          </a:p>
          <a:p>
            <a:pPr marL="223520">
              <a:lnSpc>
                <a:spcPct val="100000"/>
              </a:lnSpc>
              <a:spcBef>
                <a:spcPts val="200"/>
              </a:spcBef>
            </a:pPr>
            <a:r>
              <a:rPr sz="1800" spc="390" baseline="6944" dirty="0">
                <a:latin typeface="Trebuchet MS"/>
                <a:cs typeface="Trebuchet MS"/>
              </a:rPr>
              <a:t>s</a:t>
            </a:r>
            <a:r>
              <a:rPr sz="1800" spc="247" baseline="6944" dirty="0">
                <a:latin typeface="Trebuchet MS"/>
                <a:cs typeface="Trebuchet MS"/>
              </a:rPr>
              <a:t>k</a:t>
            </a:r>
            <a:r>
              <a:rPr sz="1800" spc="89" baseline="6944" dirty="0">
                <a:latin typeface="Trebuchet MS"/>
                <a:cs typeface="Trebuchet MS"/>
              </a:rPr>
              <a:t>i</a:t>
            </a:r>
            <a:r>
              <a:rPr sz="1800" spc="-187" baseline="6944" dirty="0">
                <a:latin typeface="Trebuchet MS"/>
                <a:cs typeface="Trebuchet MS"/>
              </a:rPr>
              <a:t>l</a:t>
            </a:r>
            <a:r>
              <a:rPr sz="1000" spc="-355" dirty="0">
                <a:latin typeface="Trebuchet MS"/>
                <a:cs typeface="Trebuchet MS"/>
              </a:rPr>
              <a:t>F</a:t>
            </a:r>
            <a:r>
              <a:rPr sz="1800" spc="-104" baseline="6944" dirty="0">
                <a:latin typeface="Trebuchet MS"/>
                <a:cs typeface="Trebuchet MS"/>
              </a:rPr>
              <a:t>l</a:t>
            </a:r>
            <a:r>
              <a:rPr sz="1800" spc="-367" baseline="6944" dirty="0">
                <a:latin typeface="Trebuchet MS"/>
                <a:cs typeface="Trebuchet MS"/>
              </a:rPr>
              <a:t> </a:t>
            </a:r>
            <a:r>
              <a:rPr sz="1800" spc="-569" baseline="6944" dirty="0">
                <a:latin typeface="Trebuchet MS"/>
                <a:cs typeface="Trebuchet MS"/>
              </a:rPr>
              <a:t>s</a:t>
            </a:r>
            <a:r>
              <a:rPr sz="1000" spc="-15" dirty="0">
                <a:latin typeface="Trebuchet MS"/>
                <a:cs typeface="Trebuchet MS"/>
              </a:rPr>
              <a:t>U</a:t>
            </a:r>
            <a:r>
              <a:rPr sz="1800" spc="-359" baseline="6944" dirty="0">
                <a:latin typeface="Trebuchet MS"/>
                <a:cs typeface="Trebuchet MS"/>
              </a:rPr>
              <a:t>.</a:t>
            </a:r>
            <a:r>
              <a:rPr sz="1000" spc="55" dirty="0">
                <a:latin typeface="Trebuchet MS"/>
                <a:cs typeface="Trebuchet MS"/>
              </a:rPr>
              <a:t>R</a:t>
            </a:r>
            <a:r>
              <a:rPr sz="1000" spc="-204" dirty="0">
                <a:latin typeface="Trebuchet MS"/>
                <a:cs typeface="Trebuchet MS"/>
              </a:rPr>
              <a:t> </a:t>
            </a:r>
            <a:r>
              <a:rPr sz="1000" spc="210" dirty="0">
                <a:latin typeface="Trebuchet MS"/>
                <a:cs typeface="Trebuchet MS"/>
              </a:rPr>
              <a:t>N</a:t>
            </a:r>
            <a:r>
              <a:rPr sz="1000" spc="85" dirty="0">
                <a:latin typeface="Trebuchet MS"/>
                <a:cs typeface="Trebuchet MS"/>
              </a:rPr>
              <a:t>I</a:t>
            </a:r>
            <a:r>
              <a:rPr sz="1000" spc="160" dirty="0">
                <a:latin typeface="Trebuchet MS"/>
                <a:cs typeface="Trebuchet MS"/>
              </a:rPr>
              <a:t>T</a:t>
            </a:r>
            <a:r>
              <a:rPr sz="1000" spc="190" dirty="0">
                <a:latin typeface="Trebuchet MS"/>
                <a:cs typeface="Trebuchet MS"/>
              </a:rPr>
              <a:t>U</a:t>
            </a:r>
            <a:r>
              <a:rPr sz="1000" spc="155" dirty="0">
                <a:latin typeface="Trebuchet MS"/>
                <a:cs typeface="Trebuchet MS"/>
              </a:rPr>
              <a:t>R</a:t>
            </a:r>
            <a:r>
              <a:rPr sz="1000" spc="60" dirty="0">
                <a:latin typeface="Trebuchet MS"/>
                <a:cs typeface="Trebuchet MS"/>
              </a:rPr>
              <a:t>E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sz="1000" spc="-120" dirty="0">
                <a:latin typeface="Trebuchet MS"/>
                <a:cs typeface="Trebuchet MS"/>
              </a:rPr>
              <a:t> </a:t>
            </a:r>
            <a:r>
              <a:rPr sz="1000" spc="-70" dirty="0">
                <a:latin typeface="Trebuchet MS"/>
                <a:cs typeface="Trebuchet MS"/>
              </a:rPr>
              <a:t>&amp;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sz="1000" spc="-120" dirty="0">
                <a:latin typeface="Trebuchet MS"/>
                <a:cs typeface="Trebuchet MS"/>
              </a:rPr>
              <a:t> </a:t>
            </a:r>
            <a:r>
              <a:rPr sz="1000" spc="85" dirty="0">
                <a:latin typeface="Trebuchet MS"/>
                <a:cs typeface="Trebuchet MS"/>
              </a:rPr>
              <a:t>I</a:t>
            </a:r>
            <a:r>
              <a:rPr sz="1000" spc="210" dirty="0">
                <a:latin typeface="Trebuchet MS"/>
                <a:cs typeface="Trebuchet MS"/>
              </a:rPr>
              <a:t>N</a:t>
            </a:r>
            <a:r>
              <a:rPr sz="1000" spc="160" dirty="0">
                <a:latin typeface="Trebuchet MS"/>
                <a:cs typeface="Trebuchet MS"/>
              </a:rPr>
              <a:t>TE</a:t>
            </a:r>
            <a:r>
              <a:rPr sz="1000" spc="155" dirty="0">
                <a:latin typeface="Trebuchet MS"/>
                <a:cs typeface="Trebuchet MS"/>
              </a:rPr>
              <a:t>R</a:t>
            </a:r>
            <a:r>
              <a:rPr sz="1000" spc="85" dirty="0">
                <a:latin typeface="Trebuchet MS"/>
                <a:cs typeface="Trebuchet MS"/>
              </a:rPr>
              <a:t>I</a:t>
            </a:r>
            <a:r>
              <a:rPr sz="1000" spc="185" dirty="0">
                <a:latin typeface="Trebuchet MS"/>
                <a:cs typeface="Trebuchet MS"/>
              </a:rPr>
              <a:t>O</a:t>
            </a:r>
            <a:r>
              <a:rPr sz="1000" spc="55" dirty="0">
                <a:latin typeface="Trebuchet MS"/>
                <a:cs typeface="Trebuchet MS"/>
              </a:rPr>
              <a:t>R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189" y="1000844"/>
            <a:ext cx="249809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40" dirty="0">
                <a:latin typeface="Trebuchet MS"/>
                <a:cs typeface="Trebuchet MS"/>
              </a:rPr>
              <a:t>Students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55" dirty="0">
                <a:latin typeface="Trebuchet MS"/>
                <a:cs typeface="Trebuchet MS"/>
              </a:rPr>
              <a:t>REFLECTIVE</a:t>
            </a:r>
            <a:r>
              <a:rPr sz="1000" spc="6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know 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what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65" dirty="0">
                <a:latin typeface="Trebuchet MS"/>
                <a:cs typeface="Trebuchet MS"/>
              </a:rPr>
              <a:t>good </a:t>
            </a:r>
            <a:r>
              <a:rPr sz="1000" spc="-5" dirty="0">
                <a:latin typeface="Trebuchet MS"/>
                <a:cs typeface="Trebuchet MS"/>
              </a:rPr>
              <a:t>at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25" dirty="0">
                <a:latin typeface="Trebuchet MS"/>
                <a:cs typeface="Trebuchet MS"/>
              </a:rPr>
              <a:t>what </a:t>
            </a:r>
            <a:r>
              <a:rPr sz="1000" spc="-10" dirty="0">
                <a:latin typeface="Trebuchet MS"/>
                <a:cs typeface="Trebuchet MS"/>
              </a:rPr>
              <a:t>they’re 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15" dirty="0">
                <a:latin typeface="Trebuchet MS"/>
                <a:cs typeface="Trebuchet MS"/>
              </a:rPr>
              <a:t>not. </a:t>
            </a:r>
            <a:r>
              <a:rPr sz="1000" spc="40" dirty="0">
                <a:latin typeface="Trebuchet MS"/>
                <a:cs typeface="Trebuchet MS"/>
              </a:rPr>
              <a:t>The </a:t>
            </a:r>
            <a:r>
              <a:rPr sz="1000" dirty="0">
                <a:latin typeface="Trebuchet MS"/>
                <a:cs typeface="Trebuchet MS"/>
              </a:rPr>
              <a:t>try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dirty="0">
                <a:latin typeface="Trebuchet MS"/>
                <a:cs typeface="Trebuchet MS"/>
              </a:rPr>
              <a:t>think </a:t>
            </a:r>
            <a:r>
              <a:rPr sz="1000" spc="25" dirty="0">
                <a:latin typeface="Trebuchet MS"/>
                <a:cs typeface="Trebuchet MS"/>
              </a:rPr>
              <a:t>about </a:t>
            </a:r>
            <a:r>
              <a:rPr sz="1000" spc="35" dirty="0">
                <a:latin typeface="Trebuchet MS"/>
                <a:cs typeface="Trebuchet MS"/>
              </a:rPr>
              <a:t>these </a:t>
            </a:r>
            <a:r>
              <a:rPr sz="1000" spc="15" dirty="0">
                <a:latin typeface="Trebuchet MS"/>
                <a:cs typeface="Trebuchet MS"/>
              </a:rPr>
              <a:t>things,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30" dirty="0">
                <a:latin typeface="Trebuchet MS"/>
                <a:cs typeface="Trebuchet MS"/>
              </a:rPr>
              <a:t>make </a:t>
            </a:r>
            <a:r>
              <a:rPr sz="1000" spc="55" dirty="0">
                <a:latin typeface="Trebuchet MS"/>
                <a:cs typeface="Trebuchet MS"/>
              </a:rPr>
              <a:t>changes </a:t>
            </a:r>
            <a:r>
              <a:rPr sz="1000" spc="30" dirty="0">
                <a:latin typeface="Trebuchet MS"/>
                <a:cs typeface="Trebuchet MS"/>
              </a:rPr>
              <a:t>where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5" dirty="0">
                <a:latin typeface="Trebuchet MS"/>
                <a:cs typeface="Trebuchet MS"/>
              </a:rPr>
              <a:t>can.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give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thoughtful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consideration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own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learning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consider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 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personal </a:t>
            </a:r>
            <a:r>
              <a:rPr sz="1000" spc="35" dirty="0">
                <a:latin typeface="Trebuchet MS"/>
                <a:cs typeface="Trebuchet MS"/>
              </a:rPr>
              <a:t>strengths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55" dirty="0">
                <a:latin typeface="Trebuchet MS"/>
                <a:cs typeface="Trebuchet MS"/>
              </a:rPr>
              <a:t>weaknesses </a:t>
            </a:r>
            <a:r>
              <a:rPr sz="1000" spc="-10" dirty="0">
                <a:latin typeface="Trebuchet MS"/>
                <a:cs typeface="Trebuchet MS"/>
              </a:rPr>
              <a:t>in </a:t>
            </a:r>
            <a:r>
              <a:rPr sz="1000" spc="35" dirty="0">
                <a:latin typeface="Trebuchet MS"/>
                <a:cs typeface="Trebuchet MS"/>
              </a:rPr>
              <a:t>a 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constructive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manner.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611" y="275304"/>
            <a:ext cx="19983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REFLECTIVE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7189" y="2611552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3193" y="2516302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3650" y="2792527"/>
            <a:ext cx="2708275" cy="376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198120" marR="5080" indent="-155575">
              <a:lnSpc>
                <a:spcPct val="104200"/>
              </a:lnSpc>
              <a:spcBef>
                <a:spcPts val="2945"/>
              </a:spcBef>
              <a:buAutoNum type="arabicPeriod"/>
              <a:tabLst>
                <a:tab pos="198755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55" dirty="0">
                <a:latin typeface="Trebuchet MS"/>
                <a:cs typeface="Trebuchet MS"/>
              </a:rPr>
              <a:t>o 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read</a:t>
            </a:r>
            <a:r>
              <a:rPr sz="1200" spc="35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books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at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home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endParaRPr sz="1200">
              <a:latin typeface="Trebuchet MS"/>
              <a:cs typeface="Trebuchet MS"/>
            </a:endParaRPr>
          </a:p>
          <a:p>
            <a:pPr marL="198120" marR="179705">
              <a:lnSpc>
                <a:spcPct val="104200"/>
              </a:lnSpc>
            </a:pPr>
            <a:r>
              <a:rPr sz="1200" spc="165" dirty="0">
                <a:latin typeface="Trebuchet MS"/>
                <a:cs typeface="Trebuchet MS"/>
              </a:rPr>
              <a:t>correspond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topics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being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covered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school.</a:t>
            </a:r>
            <a:endParaRPr sz="1200">
              <a:latin typeface="Trebuchet MS"/>
              <a:cs typeface="Trebuchet MS"/>
            </a:endParaRPr>
          </a:p>
          <a:p>
            <a:pPr marL="198120" indent="-180975">
              <a:lnSpc>
                <a:spcPct val="100000"/>
              </a:lnSpc>
              <a:spcBef>
                <a:spcPts val="60"/>
              </a:spcBef>
              <a:buAutoNum type="arabicPeriod" startAt="2"/>
              <a:tabLst>
                <a:tab pos="198755" algn="l"/>
              </a:tabLst>
            </a:pPr>
            <a:r>
              <a:rPr sz="1200" spc="125" dirty="0">
                <a:latin typeface="Trebuchet MS"/>
                <a:cs typeface="Trebuchet MS"/>
              </a:rPr>
              <a:t>Try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be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tech-savvy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endParaRPr sz="1200">
              <a:latin typeface="Trebuchet MS"/>
              <a:cs typeface="Trebuchet MS"/>
            </a:endParaRPr>
          </a:p>
          <a:p>
            <a:pPr marL="198120" marR="109220">
              <a:lnSpc>
                <a:spcPct val="104200"/>
              </a:lnSpc>
            </a:pPr>
            <a:r>
              <a:rPr sz="1200" spc="110" dirty="0">
                <a:latin typeface="Trebuchet MS"/>
                <a:cs typeface="Trebuchet MS"/>
              </a:rPr>
              <a:t>take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free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classes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TPAS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05" dirty="0">
                <a:latin typeface="Trebuchet MS"/>
                <a:cs typeface="Trebuchet MS"/>
              </a:rPr>
              <a:t>ff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40" dirty="0">
                <a:latin typeface="Trebuchet MS"/>
                <a:cs typeface="Trebuchet MS"/>
              </a:rPr>
              <a:t>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40" dirty="0">
                <a:latin typeface="Trebuchet MS"/>
                <a:cs typeface="Trebuchet MS"/>
              </a:rPr>
              <a:t>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-110" dirty="0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98120" indent="-18542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198755" algn="l"/>
              </a:tabLst>
            </a:pPr>
            <a:r>
              <a:rPr sz="1200" spc="165" dirty="0">
                <a:latin typeface="Trebuchet MS"/>
                <a:cs typeface="Trebuchet MS"/>
              </a:rPr>
              <a:t>Model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being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inquirer.</a:t>
            </a:r>
            <a:endParaRPr sz="1200">
              <a:latin typeface="Trebuchet MS"/>
              <a:cs typeface="Trebuchet MS"/>
            </a:endParaRPr>
          </a:p>
          <a:p>
            <a:pPr marL="198120">
              <a:lnSpc>
                <a:spcPct val="100000"/>
              </a:lnSpc>
              <a:spcBef>
                <a:spcPts val="60"/>
              </a:spcBef>
            </a:pPr>
            <a:r>
              <a:rPr sz="1200" spc="220" dirty="0">
                <a:latin typeface="Trebuchet MS"/>
                <a:cs typeface="Trebuchet MS"/>
              </a:rPr>
              <a:t>A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45" dirty="0">
                <a:latin typeface="Trebuchet MS"/>
                <a:cs typeface="Trebuchet MS"/>
              </a:rPr>
              <a:t>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40" dirty="0">
                <a:latin typeface="Trebuchet MS"/>
                <a:cs typeface="Trebuchet MS"/>
              </a:rPr>
              <a:t>u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-204" dirty="0">
                <a:latin typeface="Trebuchet MS"/>
                <a:cs typeface="Trebuchet MS"/>
              </a:rPr>
              <a:t>’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kn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80" dirty="0">
                <a:latin typeface="Trebuchet MS"/>
                <a:cs typeface="Trebuchet MS"/>
              </a:rPr>
              <a:t>w</a:t>
            </a:r>
            <a:endParaRPr sz="1200">
              <a:latin typeface="Trebuchet MS"/>
              <a:cs typeface="Trebuchet MS"/>
            </a:endParaRPr>
          </a:p>
          <a:p>
            <a:pPr marL="198120" marR="6985">
              <a:lnSpc>
                <a:spcPct val="104200"/>
              </a:lnSpc>
            </a:pP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answer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problem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question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seek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out</a:t>
            </a:r>
            <a:endParaRPr sz="1200">
              <a:latin typeface="Trebuchet MS"/>
              <a:cs typeface="Trebuchet MS"/>
            </a:endParaRPr>
          </a:p>
          <a:p>
            <a:pPr marL="198120" marR="427355">
              <a:lnSpc>
                <a:spcPct val="104200"/>
              </a:lnSpc>
            </a:pPr>
            <a:r>
              <a:rPr sz="1200" spc="170" dirty="0">
                <a:latin typeface="Trebuchet MS"/>
                <a:cs typeface="Trebuchet MS"/>
              </a:rPr>
              <a:t>answers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5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front </a:t>
            </a:r>
            <a:r>
              <a:rPr sz="1200" spc="90" dirty="0">
                <a:latin typeface="Trebuchet MS"/>
                <a:cs typeface="Trebuchet MS"/>
              </a:rPr>
              <a:t>of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endParaRPr sz="1200">
              <a:latin typeface="Trebuchet MS"/>
              <a:cs typeface="Trebuchet MS"/>
            </a:endParaRPr>
          </a:p>
          <a:p>
            <a:pPr marL="198120" marR="283210" indent="-186055">
              <a:lnSpc>
                <a:spcPct val="104200"/>
              </a:lnSpc>
              <a:buAutoNum type="arabicPeriod" startAt="4"/>
              <a:tabLst>
                <a:tab pos="198755" algn="l"/>
              </a:tabLst>
            </a:pPr>
            <a:r>
              <a:rPr sz="1200" spc="190" dirty="0">
                <a:latin typeface="Trebuchet MS"/>
                <a:cs typeface="Trebuchet MS"/>
              </a:rPr>
              <a:t>T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75" dirty="0">
                <a:latin typeface="Trebuchet MS"/>
                <a:cs typeface="Trebuchet MS"/>
              </a:rPr>
              <a:t>y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15" dirty="0">
                <a:latin typeface="Trebuchet MS"/>
                <a:cs typeface="Trebuchet MS"/>
              </a:rPr>
              <a:t>f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05" dirty="0">
                <a:latin typeface="Trebuchet MS"/>
                <a:cs typeface="Trebuchet MS"/>
              </a:rPr>
              <a:t>f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ma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45" dirty="0">
                <a:latin typeface="Trebuchet MS"/>
                <a:cs typeface="Trebuchet MS"/>
              </a:rPr>
              <a:t>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30" dirty="0">
                <a:latin typeface="Trebuchet MS"/>
                <a:cs typeface="Trebuchet MS"/>
              </a:rPr>
              <a:t>n  </a:t>
            </a:r>
            <a:r>
              <a:rPr sz="1200" spc="114" dirty="0">
                <a:latin typeface="Trebuchet MS"/>
                <a:cs typeface="Trebuchet MS"/>
              </a:rPr>
              <a:t>different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topics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you </a:t>
            </a:r>
            <a:r>
              <a:rPr sz="1200" spc="145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share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9196" y="375013"/>
            <a:ext cx="2636520" cy="169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15" dirty="0">
                <a:latin typeface="Arial"/>
                <a:cs typeface="Arial"/>
              </a:rPr>
              <a:t>OPEN-MINDED</a:t>
            </a:r>
            <a:endParaRPr sz="2500">
              <a:latin typeface="Arial"/>
              <a:cs typeface="Arial"/>
            </a:endParaRPr>
          </a:p>
          <a:p>
            <a:pPr marL="153035" marR="5080" algn="just">
              <a:lnSpc>
                <a:spcPct val="112500"/>
              </a:lnSpc>
              <a:spcBef>
                <a:spcPts val="2030"/>
              </a:spcBef>
            </a:pPr>
            <a:r>
              <a:rPr sz="1000" spc="55" dirty="0">
                <a:latin typeface="Trebuchet MS"/>
                <a:cs typeface="Trebuchet MS"/>
              </a:rPr>
              <a:t>An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85" dirty="0">
                <a:latin typeface="Trebuchet MS"/>
                <a:cs typeface="Trebuchet MS"/>
              </a:rPr>
              <a:t>OPEN-MINDED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student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60" dirty="0">
                <a:latin typeface="Trebuchet MS"/>
                <a:cs typeface="Trebuchet MS"/>
              </a:rPr>
              <a:t>knows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that</a:t>
            </a:r>
            <a:r>
              <a:rPr sz="1000" spc="-30" dirty="0">
                <a:latin typeface="Trebuchet MS"/>
                <a:cs typeface="Trebuchet MS"/>
              </a:rPr>
              <a:t> all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people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-10" dirty="0">
                <a:latin typeface="Trebuchet MS"/>
                <a:cs typeface="Trebuchet MS"/>
              </a:rPr>
              <a:t>different.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dirty="0">
                <a:latin typeface="Trebuchet MS"/>
                <a:cs typeface="Trebuchet MS"/>
              </a:rPr>
              <a:t>listen </a:t>
            </a:r>
            <a:r>
              <a:rPr sz="1000" spc="10" dirty="0">
                <a:latin typeface="Trebuchet MS"/>
                <a:cs typeface="Trebuchet MS"/>
              </a:rPr>
              <a:t>to the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points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25" dirty="0">
                <a:latin typeface="Trebuchet MS"/>
                <a:cs typeface="Trebuchet MS"/>
              </a:rPr>
              <a:t>view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30" dirty="0">
                <a:latin typeface="Trebuchet MS"/>
                <a:cs typeface="Trebuchet MS"/>
              </a:rPr>
              <a:t>others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35" dirty="0">
                <a:latin typeface="Trebuchet MS"/>
                <a:cs typeface="Trebuchet MS"/>
              </a:rPr>
              <a:t>consider </a:t>
            </a:r>
            <a:r>
              <a:rPr sz="1000" spc="40" dirty="0">
                <a:latin typeface="Trebuchet MS"/>
                <a:cs typeface="Trebuchet MS"/>
              </a:rPr>
              <a:t> many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possibilities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before</a:t>
            </a:r>
            <a:r>
              <a:rPr sz="1000" spc="30" dirty="0">
                <a:latin typeface="Trebuchet MS"/>
                <a:cs typeface="Trebuchet MS"/>
              </a:rPr>
              <a:t> making</a:t>
            </a:r>
            <a:r>
              <a:rPr sz="1000" spc="36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a 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decision.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15" dirty="0">
                <a:latin typeface="Trebuchet MS"/>
                <a:cs typeface="Trebuchet MS"/>
              </a:rPr>
              <a:t>celebrate </a:t>
            </a:r>
            <a:r>
              <a:rPr sz="1000" spc="10" dirty="0">
                <a:latin typeface="Trebuchet MS"/>
                <a:cs typeface="Trebuchet MS"/>
              </a:rPr>
              <a:t>the </a:t>
            </a:r>
            <a:r>
              <a:rPr sz="1000" spc="20" dirty="0">
                <a:latin typeface="Trebuchet MS"/>
                <a:cs typeface="Trebuchet MS"/>
              </a:rPr>
              <a:t>differences 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that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make</a:t>
            </a:r>
            <a:r>
              <a:rPr sz="1000" spc="-30" dirty="0">
                <a:latin typeface="Trebuchet MS"/>
                <a:cs typeface="Trebuchet MS"/>
              </a:rPr>
              <a:t> all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people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unique..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0278" y="300083"/>
            <a:ext cx="2715260" cy="108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40" dirty="0">
                <a:latin typeface="Arial"/>
                <a:cs typeface="Arial"/>
              </a:rPr>
              <a:t>INQUIRER</a:t>
            </a:r>
            <a:endParaRPr sz="2500">
              <a:latin typeface="Arial"/>
              <a:cs typeface="Arial"/>
            </a:endParaRPr>
          </a:p>
          <a:p>
            <a:pPr marL="193675" marR="5080">
              <a:lnSpc>
                <a:spcPct val="112500"/>
              </a:lnSpc>
              <a:spcBef>
                <a:spcPts val="2620"/>
              </a:spcBef>
            </a:pPr>
            <a:r>
              <a:rPr sz="1000" spc="40" dirty="0">
                <a:latin typeface="Trebuchet MS"/>
                <a:cs typeface="Trebuchet MS"/>
              </a:rPr>
              <a:t>Students </a:t>
            </a:r>
            <a:r>
              <a:rPr sz="1000" spc="50" dirty="0">
                <a:latin typeface="Trebuchet MS"/>
                <a:cs typeface="Trebuchet MS"/>
              </a:rPr>
              <a:t>who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60" dirty="0">
                <a:latin typeface="Trebuchet MS"/>
                <a:cs typeface="Trebuchet MS"/>
              </a:rPr>
              <a:t>INQUIRERS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30" dirty="0">
                <a:latin typeface="Trebuchet MS"/>
                <a:cs typeface="Trebuchet MS"/>
              </a:rPr>
              <a:t>curious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about</a:t>
            </a:r>
            <a:r>
              <a:rPr sz="1000" spc="29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the</a:t>
            </a:r>
            <a:r>
              <a:rPr sz="1000" spc="30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world.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27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can</a:t>
            </a:r>
            <a:r>
              <a:rPr sz="1000" spc="27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conduct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1287" y="1357189"/>
            <a:ext cx="253428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35" dirty="0">
                <a:latin typeface="Trebuchet MS"/>
                <a:cs typeface="Trebuchet MS"/>
              </a:rPr>
              <a:t>research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independently.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love 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learning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35" dirty="0">
                <a:latin typeface="Trebuchet MS"/>
                <a:cs typeface="Trebuchet MS"/>
              </a:rPr>
              <a:t>discovering </a:t>
            </a:r>
            <a:r>
              <a:rPr sz="1000" spc="40" dirty="0">
                <a:latin typeface="Trebuchet MS"/>
                <a:cs typeface="Trebuchet MS"/>
              </a:rPr>
              <a:t>new </a:t>
            </a:r>
            <a:r>
              <a:rPr sz="1000" spc="30" dirty="0">
                <a:latin typeface="Trebuchet MS"/>
                <a:cs typeface="Trebuchet MS"/>
              </a:rPr>
              <a:t>things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-30" dirty="0">
                <a:latin typeface="Trebuchet MS"/>
                <a:cs typeface="Trebuchet MS"/>
              </a:rPr>
              <a:t>will </a:t>
            </a:r>
            <a:r>
              <a:rPr sz="1000" spc="25" dirty="0">
                <a:latin typeface="Trebuchet MS"/>
                <a:cs typeface="Trebuchet MS"/>
              </a:rPr>
              <a:t>carry </a:t>
            </a:r>
            <a:r>
              <a:rPr sz="1000" spc="15" dirty="0">
                <a:latin typeface="Trebuchet MS"/>
                <a:cs typeface="Trebuchet MS"/>
              </a:rPr>
              <a:t>this </a:t>
            </a:r>
            <a:r>
              <a:rPr sz="1000" spc="20" dirty="0">
                <a:latin typeface="Trebuchet MS"/>
                <a:cs typeface="Trebuchet MS"/>
              </a:rPr>
              <a:t>love of </a:t>
            </a:r>
            <a:r>
              <a:rPr sz="1000" spc="10" dirty="0">
                <a:latin typeface="Trebuchet MS"/>
                <a:cs typeface="Trebuchet MS"/>
              </a:rPr>
              <a:t>learning </a:t>
            </a:r>
            <a:r>
              <a:rPr sz="1000" dirty="0">
                <a:latin typeface="Trebuchet MS"/>
                <a:cs typeface="Trebuchet MS"/>
              </a:rPr>
              <a:t>with </a:t>
            </a:r>
            <a:r>
              <a:rPr sz="1000" spc="15" dirty="0">
                <a:latin typeface="Trebuchet MS"/>
                <a:cs typeface="Trebuchet MS"/>
              </a:rPr>
              <a:t>them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throughout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40" dirty="0">
                <a:latin typeface="Trebuchet MS"/>
                <a:cs typeface="Trebuchet MS"/>
              </a:rPr>
              <a:t>life.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28403" y="2516302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285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DO</a:t>
            </a:r>
            <a:r>
              <a:rPr spc="15" dirty="0"/>
              <a:t> </a:t>
            </a:r>
            <a:r>
              <a:rPr spc="-70" dirty="0"/>
              <a:t>AT</a:t>
            </a:r>
            <a:r>
              <a:rPr spc="20" dirty="0"/>
              <a:t> </a:t>
            </a:r>
            <a:r>
              <a:rPr spc="-20" dirty="0"/>
              <a:t>HOME</a:t>
            </a:r>
          </a:p>
          <a:p>
            <a:pPr marL="198120" indent="-155575">
              <a:lnSpc>
                <a:spcPct val="100000"/>
              </a:lnSpc>
              <a:spcBef>
                <a:spcPts val="2740"/>
              </a:spcBef>
              <a:buAutoNum type="arabicPeriod"/>
              <a:tabLst>
                <a:tab pos="198755" algn="l"/>
              </a:tabLst>
            </a:pPr>
            <a:r>
              <a:rPr sz="1200" b="0" spc="-110" dirty="0">
                <a:latin typeface="Trebuchet MS"/>
                <a:cs typeface="Trebuchet MS"/>
              </a:rPr>
              <a:t>.</a:t>
            </a:r>
            <a:r>
              <a:rPr sz="1200" b="0" spc="-125" dirty="0">
                <a:latin typeface="Trebuchet MS"/>
                <a:cs typeface="Trebuchet MS"/>
              </a:rPr>
              <a:t> </a:t>
            </a:r>
            <a:r>
              <a:rPr sz="1200" b="0" spc="190" dirty="0">
                <a:latin typeface="Trebuchet MS"/>
                <a:cs typeface="Trebuchet MS"/>
              </a:rPr>
              <a:t>E</a:t>
            </a:r>
            <a:r>
              <a:rPr sz="1200" b="0" spc="165" dirty="0">
                <a:latin typeface="Trebuchet MS"/>
                <a:cs typeface="Trebuchet MS"/>
              </a:rPr>
              <a:t>n</a:t>
            </a:r>
            <a:r>
              <a:rPr sz="1200" b="0" spc="195" dirty="0">
                <a:latin typeface="Trebuchet MS"/>
                <a:cs typeface="Trebuchet MS"/>
              </a:rPr>
              <a:t>c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65" dirty="0">
                <a:latin typeface="Trebuchet MS"/>
                <a:cs typeface="Trebuchet MS"/>
              </a:rPr>
              <a:t>a</a:t>
            </a:r>
            <a:r>
              <a:rPr sz="1200" b="0" spc="245" dirty="0">
                <a:latin typeface="Trebuchet MS"/>
                <a:cs typeface="Trebuchet MS"/>
              </a:rPr>
              <a:t>g</a:t>
            </a:r>
            <a:r>
              <a:rPr sz="1200" b="0" spc="40" dirty="0">
                <a:latin typeface="Trebuchet MS"/>
                <a:cs typeface="Trebuchet MS"/>
              </a:rPr>
              <a:t>e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195" dirty="0">
                <a:latin typeface="Trebuchet MS"/>
                <a:cs typeface="Trebuchet MS"/>
              </a:rPr>
              <a:t>y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-10" dirty="0">
                <a:latin typeface="Trebuchet MS"/>
                <a:cs typeface="Trebuchet MS"/>
              </a:rPr>
              <a:t>r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195" dirty="0">
                <a:latin typeface="Trebuchet MS"/>
                <a:cs typeface="Trebuchet MS"/>
              </a:rPr>
              <a:t>c</a:t>
            </a:r>
            <a:r>
              <a:rPr sz="1200" b="0" spc="170" dirty="0">
                <a:latin typeface="Trebuchet MS"/>
                <a:cs typeface="Trebuchet MS"/>
              </a:rPr>
              <a:t>h</a:t>
            </a:r>
            <a:r>
              <a:rPr sz="1200" b="0" spc="60" dirty="0">
                <a:latin typeface="Trebuchet MS"/>
                <a:cs typeface="Trebuchet MS"/>
              </a:rPr>
              <a:t>i</a:t>
            </a:r>
            <a:r>
              <a:rPr sz="1200" b="0" spc="50" dirty="0">
                <a:latin typeface="Trebuchet MS"/>
                <a:cs typeface="Trebuchet MS"/>
              </a:rPr>
              <a:t>l</a:t>
            </a:r>
            <a:r>
              <a:rPr sz="1200" b="0" spc="75" dirty="0">
                <a:latin typeface="Trebuchet MS"/>
                <a:cs typeface="Trebuchet MS"/>
              </a:rPr>
              <a:t>d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70" dirty="0">
                <a:latin typeface="Trebuchet MS"/>
                <a:cs typeface="Trebuchet MS"/>
              </a:rPr>
              <a:t>o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75" dirty="0">
                <a:latin typeface="Trebuchet MS"/>
                <a:cs typeface="Trebuchet MS"/>
              </a:rPr>
              <a:t>y</a:t>
            </a:r>
            <a:endParaRPr sz="1200">
              <a:latin typeface="Trebuchet MS"/>
              <a:cs typeface="Trebuchet MS"/>
            </a:endParaRPr>
          </a:p>
          <a:p>
            <a:pPr marL="198120" marR="69215">
              <a:lnSpc>
                <a:spcPct val="104200"/>
              </a:lnSpc>
            </a:pPr>
            <a:r>
              <a:rPr sz="1200" b="0" spc="135" dirty="0">
                <a:latin typeface="Trebuchet MS"/>
                <a:cs typeface="Trebuchet MS"/>
              </a:rPr>
              <a:t>new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45" dirty="0">
                <a:latin typeface="Trebuchet MS"/>
                <a:cs typeface="Trebuchet MS"/>
              </a:rPr>
              <a:t>things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55" dirty="0">
                <a:latin typeface="Trebuchet MS"/>
                <a:cs typeface="Trebuchet MS"/>
              </a:rPr>
              <a:t>–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new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40" dirty="0">
                <a:latin typeface="Trebuchet MS"/>
                <a:cs typeface="Trebuchet MS"/>
              </a:rPr>
              <a:t>foods,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new </a:t>
            </a:r>
            <a:r>
              <a:rPr sz="1200" b="0" spc="-345" dirty="0">
                <a:latin typeface="Trebuchet MS"/>
                <a:cs typeface="Trebuchet MS"/>
              </a:rPr>
              <a:t> </a:t>
            </a:r>
            <a:r>
              <a:rPr sz="1200" b="0" spc="175" dirty="0">
                <a:latin typeface="Trebuchet MS"/>
                <a:cs typeface="Trebuchet MS"/>
              </a:rPr>
              <a:t>games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and</a:t>
            </a:r>
            <a:r>
              <a:rPr sz="1200" b="0" spc="210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new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10" dirty="0">
                <a:latin typeface="Trebuchet MS"/>
                <a:cs typeface="Trebuchet MS"/>
              </a:rPr>
              <a:t>activities.</a:t>
            </a:r>
            <a:endParaRPr sz="1200">
              <a:latin typeface="Trebuchet MS"/>
              <a:cs typeface="Trebuchet MS"/>
            </a:endParaRPr>
          </a:p>
          <a:p>
            <a:pPr marL="198120" marR="235585" indent="-180340">
              <a:lnSpc>
                <a:spcPct val="104200"/>
              </a:lnSpc>
              <a:buAutoNum type="arabicPeriod" startAt="2"/>
              <a:tabLst>
                <a:tab pos="198755" algn="l"/>
              </a:tabLst>
            </a:pPr>
            <a:r>
              <a:rPr sz="1200" b="0" spc="150" dirty="0">
                <a:latin typeface="Trebuchet MS"/>
                <a:cs typeface="Trebuchet MS"/>
              </a:rPr>
              <a:t>Teach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45" dirty="0">
                <a:latin typeface="Trebuchet MS"/>
                <a:cs typeface="Trebuchet MS"/>
              </a:rPr>
              <a:t>respect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by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65" dirty="0">
                <a:latin typeface="Trebuchet MS"/>
                <a:cs typeface="Trebuchet MS"/>
              </a:rPr>
              <a:t>exposing </a:t>
            </a:r>
            <a:r>
              <a:rPr sz="1200" b="0" spc="-350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your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10" dirty="0">
                <a:latin typeface="Trebuchet MS"/>
                <a:cs typeface="Trebuchet MS"/>
              </a:rPr>
              <a:t>child</a:t>
            </a:r>
            <a:r>
              <a:rPr sz="1200" b="0" spc="210" dirty="0">
                <a:latin typeface="Trebuchet MS"/>
                <a:cs typeface="Trebuchet MS"/>
              </a:rPr>
              <a:t> </a:t>
            </a:r>
            <a:r>
              <a:rPr sz="1200" b="0" spc="75" dirty="0">
                <a:latin typeface="Trebuchet MS"/>
                <a:cs typeface="Trebuchet MS"/>
              </a:rPr>
              <a:t>to</a:t>
            </a:r>
            <a:r>
              <a:rPr sz="1200" b="0" spc="210" dirty="0">
                <a:latin typeface="Trebuchet MS"/>
                <a:cs typeface="Trebuchet MS"/>
              </a:rPr>
              <a:t> </a:t>
            </a:r>
            <a:r>
              <a:rPr sz="1200" b="0" spc="114" dirty="0">
                <a:latin typeface="Trebuchet MS"/>
                <a:cs typeface="Trebuchet MS"/>
              </a:rPr>
              <a:t>different</a:t>
            </a:r>
            <a:endParaRPr sz="1200">
              <a:latin typeface="Trebuchet MS"/>
              <a:cs typeface="Trebuchet MS"/>
            </a:endParaRPr>
          </a:p>
          <a:p>
            <a:pPr marL="198120" marR="273685">
              <a:lnSpc>
                <a:spcPct val="104200"/>
              </a:lnSpc>
            </a:pPr>
            <a:r>
              <a:rPr sz="1200" b="0" spc="125" dirty="0">
                <a:latin typeface="Trebuchet MS"/>
                <a:cs typeface="Trebuchet MS"/>
              </a:rPr>
              <a:t>festivals,</a:t>
            </a:r>
            <a:r>
              <a:rPr sz="1200" b="0" spc="175" dirty="0">
                <a:latin typeface="Trebuchet MS"/>
                <a:cs typeface="Trebuchet MS"/>
              </a:rPr>
              <a:t> </a:t>
            </a:r>
            <a:r>
              <a:rPr sz="1200" b="0" spc="140" dirty="0">
                <a:latin typeface="Trebuchet MS"/>
                <a:cs typeface="Trebuchet MS"/>
              </a:rPr>
              <a:t>celebrations</a:t>
            </a:r>
            <a:r>
              <a:rPr sz="1200" b="0" spc="180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and </a:t>
            </a:r>
            <a:r>
              <a:rPr sz="1200" b="0" spc="-345" dirty="0">
                <a:latin typeface="Trebuchet MS"/>
                <a:cs typeface="Trebuchet MS"/>
              </a:rPr>
              <a:t> </a:t>
            </a:r>
            <a:r>
              <a:rPr sz="1200" b="0" spc="125" dirty="0">
                <a:latin typeface="Trebuchet MS"/>
                <a:cs typeface="Trebuchet MS"/>
              </a:rPr>
              <a:t>traditions</a:t>
            </a:r>
            <a:endParaRPr sz="1200">
              <a:latin typeface="Trebuchet MS"/>
              <a:cs typeface="Trebuchet MS"/>
            </a:endParaRPr>
          </a:p>
          <a:p>
            <a:pPr marL="198120" indent="-18542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198755" algn="l"/>
              </a:tabLst>
            </a:pPr>
            <a:r>
              <a:rPr sz="1200" b="0" spc="160" dirty="0">
                <a:latin typeface="Trebuchet MS"/>
                <a:cs typeface="Trebuchet MS"/>
              </a:rPr>
              <a:t>Encourage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your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10" dirty="0">
                <a:latin typeface="Trebuchet MS"/>
                <a:cs typeface="Trebuchet MS"/>
              </a:rPr>
              <a:t>child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75" dirty="0">
                <a:latin typeface="Trebuchet MS"/>
                <a:cs typeface="Trebuchet MS"/>
              </a:rPr>
              <a:t>to</a:t>
            </a:r>
            <a:endParaRPr sz="1200">
              <a:latin typeface="Trebuchet MS"/>
              <a:cs typeface="Trebuchet MS"/>
            </a:endParaRPr>
          </a:p>
          <a:p>
            <a:pPr marL="198120" marR="198120">
              <a:lnSpc>
                <a:spcPct val="104200"/>
              </a:lnSpc>
            </a:pP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60" dirty="0">
                <a:latin typeface="Trebuchet MS"/>
                <a:cs typeface="Trebuchet MS"/>
              </a:rPr>
              <a:t>e</a:t>
            </a:r>
            <a:r>
              <a:rPr sz="1200" b="0" spc="165" dirty="0">
                <a:latin typeface="Trebuchet MS"/>
                <a:cs typeface="Trebuchet MS"/>
              </a:rPr>
              <a:t>a</a:t>
            </a:r>
            <a:r>
              <a:rPr sz="1200" b="0" spc="50" dirty="0">
                <a:latin typeface="Trebuchet MS"/>
                <a:cs typeface="Trebuchet MS"/>
              </a:rPr>
              <a:t>ll</a:t>
            </a:r>
            <a:r>
              <a:rPr sz="1200" b="0" spc="75" dirty="0">
                <a:latin typeface="Trebuchet MS"/>
                <a:cs typeface="Trebuchet MS"/>
              </a:rPr>
              <a:t>y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-70" dirty="0">
                <a:latin typeface="Trebuchet MS"/>
                <a:cs typeface="Trebuchet MS"/>
              </a:rPr>
              <a:t>l</a:t>
            </a:r>
            <a:r>
              <a:rPr sz="1200" b="0" spc="-245" dirty="0">
                <a:latin typeface="Trebuchet MS"/>
                <a:cs typeface="Trebuchet MS"/>
              </a:rPr>
              <a:t> </a:t>
            </a:r>
            <a:r>
              <a:rPr sz="1200" b="0" spc="60" dirty="0">
                <a:latin typeface="Trebuchet MS"/>
                <a:cs typeface="Trebuchet MS"/>
              </a:rPr>
              <a:t>i</a:t>
            </a:r>
            <a:r>
              <a:rPr sz="1200" b="0" spc="260" dirty="0">
                <a:latin typeface="Trebuchet MS"/>
                <a:cs typeface="Trebuchet MS"/>
              </a:rPr>
              <a:t>s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60" dirty="0">
                <a:latin typeface="Trebuchet MS"/>
                <a:cs typeface="Trebuchet MS"/>
              </a:rPr>
              <a:t>e</a:t>
            </a:r>
            <a:r>
              <a:rPr sz="1200" b="0" spc="45" dirty="0">
                <a:latin typeface="Trebuchet MS"/>
                <a:cs typeface="Trebuchet MS"/>
              </a:rPr>
              <a:t>n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70" dirty="0">
                <a:latin typeface="Trebuchet MS"/>
                <a:cs typeface="Trebuchet MS"/>
              </a:rPr>
              <a:t>o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70" dirty="0">
                <a:latin typeface="Trebuchet MS"/>
                <a:cs typeface="Trebuchet MS"/>
              </a:rPr>
              <a:t>h</a:t>
            </a:r>
            <a:r>
              <a:rPr sz="1200" b="0" spc="160" dirty="0">
                <a:latin typeface="Trebuchet MS"/>
                <a:cs typeface="Trebuchet MS"/>
              </a:rPr>
              <a:t>e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40" dirty="0">
                <a:latin typeface="Trebuchet MS"/>
                <a:cs typeface="Trebuchet MS"/>
              </a:rPr>
              <a:t>s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200" dirty="0">
                <a:latin typeface="Trebuchet MS"/>
                <a:cs typeface="Trebuchet MS"/>
              </a:rPr>
              <a:t>w</a:t>
            </a:r>
            <a:r>
              <a:rPr sz="1200" b="0" spc="170" dirty="0">
                <a:latin typeface="Trebuchet MS"/>
                <a:cs typeface="Trebuchet MS"/>
              </a:rPr>
              <a:t>h</a:t>
            </a:r>
            <a:r>
              <a:rPr sz="1200" b="0" spc="160" dirty="0">
                <a:latin typeface="Trebuchet MS"/>
                <a:cs typeface="Trebuchet MS"/>
              </a:rPr>
              <a:t>e</a:t>
            </a:r>
            <a:r>
              <a:rPr sz="1200" b="0" spc="30" dirty="0">
                <a:latin typeface="Trebuchet MS"/>
                <a:cs typeface="Trebuchet MS"/>
              </a:rPr>
              <a:t>n  </a:t>
            </a:r>
            <a:r>
              <a:rPr sz="1200" b="0" spc="120" dirty="0">
                <a:latin typeface="Trebuchet MS"/>
                <a:cs typeface="Trebuchet MS"/>
              </a:rPr>
              <a:t>they</a:t>
            </a:r>
            <a:r>
              <a:rPr sz="1200" b="0" spc="210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speak.</a:t>
            </a:r>
            <a:endParaRPr sz="1200">
              <a:latin typeface="Trebuchet MS"/>
              <a:cs typeface="Trebuchet MS"/>
            </a:endParaRPr>
          </a:p>
          <a:p>
            <a:pPr marL="198120" indent="-18605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198755" algn="l"/>
              </a:tabLst>
            </a:pPr>
            <a:r>
              <a:rPr sz="1200" b="0" spc="100" dirty="0">
                <a:latin typeface="Trebuchet MS"/>
                <a:cs typeface="Trebuchet MS"/>
              </a:rPr>
              <a:t>I</a:t>
            </a:r>
            <a:r>
              <a:rPr sz="1200" b="0" spc="165" dirty="0">
                <a:latin typeface="Trebuchet MS"/>
                <a:cs typeface="Trebuchet MS"/>
              </a:rPr>
              <a:t>n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95" dirty="0">
                <a:latin typeface="Trebuchet MS"/>
                <a:cs typeface="Trebuchet MS"/>
              </a:rPr>
              <a:t>d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195" dirty="0">
                <a:latin typeface="Trebuchet MS"/>
                <a:cs typeface="Trebuchet MS"/>
              </a:rPr>
              <a:t>c</a:t>
            </a:r>
            <a:r>
              <a:rPr sz="1200" b="0" spc="40" dirty="0">
                <a:latin typeface="Trebuchet MS"/>
                <a:cs typeface="Trebuchet MS"/>
              </a:rPr>
              <a:t>e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-70" dirty="0">
                <a:latin typeface="Trebuchet MS"/>
                <a:cs typeface="Trebuchet MS"/>
              </a:rPr>
              <a:t>l</a:t>
            </a:r>
            <a:r>
              <a:rPr sz="1200" b="0" spc="-245" dirty="0">
                <a:latin typeface="Trebuchet MS"/>
                <a:cs typeface="Trebuchet MS"/>
              </a:rPr>
              <a:t> </a:t>
            </a:r>
            <a:r>
              <a:rPr sz="1200" b="0" spc="-60" dirty="0">
                <a:latin typeface="Trebuchet MS"/>
                <a:cs typeface="Trebuchet MS"/>
              </a:rPr>
              <a:t>i</a:t>
            </a:r>
            <a:r>
              <a:rPr sz="1200" b="0" spc="-245" dirty="0">
                <a:latin typeface="Trebuchet MS"/>
                <a:cs typeface="Trebuchet MS"/>
              </a:rPr>
              <a:t> 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60" dirty="0">
                <a:latin typeface="Trebuchet MS"/>
                <a:cs typeface="Trebuchet MS"/>
              </a:rPr>
              <a:t>e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65" dirty="0">
                <a:latin typeface="Trebuchet MS"/>
                <a:cs typeface="Trebuchet MS"/>
              </a:rPr>
              <a:t>a</a:t>
            </a:r>
            <a:r>
              <a:rPr sz="1200" b="0" spc="80" dirty="0">
                <a:latin typeface="Trebuchet MS"/>
                <a:cs typeface="Trebuchet MS"/>
              </a:rPr>
              <a:t>t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40" dirty="0">
                <a:latin typeface="Trebuchet MS"/>
                <a:cs typeface="Trebuchet MS"/>
              </a:rPr>
              <a:t>e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165" dirty="0">
                <a:latin typeface="Trebuchet MS"/>
                <a:cs typeface="Trebuchet MS"/>
              </a:rPr>
              <a:t>a</a:t>
            </a:r>
            <a:r>
              <a:rPr sz="1200" b="0" spc="195" dirty="0">
                <a:latin typeface="Trebuchet MS"/>
                <a:cs typeface="Trebuchet MS"/>
              </a:rPr>
              <a:t>b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-40" dirty="0">
                <a:latin typeface="Trebuchet MS"/>
                <a:cs typeface="Trebuchet MS"/>
              </a:rPr>
              <a:t>t</a:t>
            </a:r>
            <a:endParaRPr sz="1200">
              <a:latin typeface="Trebuchet MS"/>
              <a:cs typeface="Trebuchet MS"/>
            </a:endParaRPr>
          </a:p>
          <a:p>
            <a:pPr marL="198120" marR="152400">
              <a:lnSpc>
                <a:spcPct val="104200"/>
              </a:lnSpc>
            </a:pPr>
            <a:r>
              <a:rPr sz="1200" b="0" spc="140" dirty="0">
                <a:latin typeface="Trebuchet MS"/>
                <a:cs typeface="Trebuchet MS"/>
              </a:rPr>
              <a:t>many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14" dirty="0">
                <a:latin typeface="Trebuchet MS"/>
                <a:cs typeface="Trebuchet MS"/>
              </a:rPr>
              <a:t>different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0" dirty="0">
                <a:latin typeface="Trebuchet MS"/>
                <a:cs typeface="Trebuchet MS"/>
              </a:rPr>
              <a:t>cultures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95" dirty="0">
                <a:latin typeface="Trebuchet MS"/>
                <a:cs typeface="Trebuchet MS"/>
              </a:rPr>
              <a:t>into </a:t>
            </a:r>
            <a:r>
              <a:rPr sz="1200" b="0" spc="-350" dirty="0">
                <a:latin typeface="Trebuchet MS"/>
                <a:cs typeface="Trebuchet MS"/>
              </a:rPr>
              <a:t> </a:t>
            </a:r>
            <a:r>
              <a:rPr sz="1200" b="0" spc="195" dirty="0">
                <a:latin typeface="Trebuchet MS"/>
                <a:cs typeface="Trebuchet MS"/>
              </a:rPr>
              <a:t>y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60" dirty="0">
                <a:latin typeface="Trebuchet MS"/>
                <a:cs typeface="Trebuchet MS"/>
              </a:rPr>
              <a:t>u</a:t>
            </a:r>
            <a:r>
              <a:rPr sz="1200" b="0" spc="-10" dirty="0">
                <a:latin typeface="Trebuchet MS"/>
                <a:cs typeface="Trebuchet MS"/>
              </a:rPr>
              <a:t>r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170" dirty="0">
                <a:latin typeface="Trebuchet MS"/>
                <a:cs typeface="Trebuchet MS"/>
              </a:rPr>
              <a:t>h</a:t>
            </a:r>
            <a:r>
              <a:rPr sz="1200" b="0" spc="190" dirty="0">
                <a:latin typeface="Trebuchet MS"/>
                <a:cs typeface="Trebuchet MS"/>
              </a:rPr>
              <a:t>o</a:t>
            </a:r>
            <a:r>
              <a:rPr sz="1200" b="0" spc="165" dirty="0">
                <a:latin typeface="Trebuchet MS"/>
                <a:cs typeface="Trebuchet MS"/>
              </a:rPr>
              <a:t>m</a:t>
            </a:r>
            <a:r>
              <a:rPr sz="1200" b="0" spc="40" dirty="0">
                <a:latin typeface="Trebuchet MS"/>
                <a:cs typeface="Trebuchet MS"/>
              </a:rPr>
              <a:t>e</a:t>
            </a:r>
            <a:r>
              <a:rPr sz="1200" b="0" dirty="0">
                <a:latin typeface="Trebuchet MS"/>
                <a:cs typeface="Trebuchet MS"/>
              </a:rPr>
              <a:t> </a:t>
            </a:r>
            <a:r>
              <a:rPr sz="1200" b="0" spc="-145" dirty="0">
                <a:latin typeface="Trebuchet MS"/>
                <a:cs typeface="Trebuchet MS"/>
              </a:rPr>
              <a:t> </a:t>
            </a:r>
            <a:r>
              <a:rPr sz="1200" b="0" spc="-70" dirty="0">
                <a:latin typeface="Trebuchet MS"/>
                <a:cs typeface="Trebuchet MS"/>
              </a:rPr>
              <a:t>l</a:t>
            </a:r>
            <a:r>
              <a:rPr sz="1200" b="0" spc="-245" dirty="0">
                <a:latin typeface="Trebuchet MS"/>
                <a:cs typeface="Trebuchet MS"/>
              </a:rPr>
              <a:t> </a:t>
            </a:r>
            <a:r>
              <a:rPr sz="1200" b="0" spc="60" dirty="0">
                <a:latin typeface="Trebuchet MS"/>
                <a:cs typeface="Trebuchet MS"/>
              </a:rPr>
              <a:t>i</a:t>
            </a:r>
            <a:r>
              <a:rPr sz="1200" b="0" spc="195" dirty="0">
                <a:latin typeface="Trebuchet MS"/>
                <a:cs typeface="Trebuchet MS"/>
              </a:rPr>
              <a:t>b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65" dirty="0">
                <a:latin typeface="Trebuchet MS"/>
                <a:cs typeface="Trebuchet MS"/>
              </a:rPr>
              <a:t>a</a:t>
            </a:r>
            <a:r>
              <a:rPr sz="1200" b="0" spc="110" dirty="0">
                <a:latin typeface="Trebuchet MS"/>
                <a:cs typeface="Trebuchet MS"/>
              </a:rPr>
              <a:t>r</a:t>
            </a:r>
            <a:r>
              <a:rPr sz="1200" b="0" spc="195" dirty="0">
                <a:latin typeface="Trebuchet MS"/>
                <a:cs typeface="Trebuchet MS"/>
              </a:rPr>
              <a:t>y</a:t>
            </a:r>
            <a:r>
              <a:rPr sz="1200" b="0" spc="-110" dirty="0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  <a:p>
            <a:pPr marL="198120" marR="5080" indent="-180975">
              <a:lnSpc>
                <a:spcPct val="104200"/>
              </a:lnSpc>
              <a:buFont typeface="Trebuchet MS"/>
              <a:buAutoNum type="arabicPeriod" startAt="5"/>
              <a:tabLst>
                <a:tab pos="256540" algn="l"/>
              </a:tabLst>
            </a:pPr>
            <a:r>
              <a:rPr b="0" dirty="0"/>
              <a:t>	</a:t>
            </a:r>
            <a:r>
              <a:rPr sz="1200" b="0" spc="155" dirty="0">
                <a:latin typeface="Trebuchet MS"/>
                <a:cs typeface="Trebuchet MS"/>
              </a:rPr>
              <a:t>When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40" dirty="0">
                <a:latin typeface="Trebuchet MS"/>
                <a:cs typeface="Trebuchet MS"/>
              </a:rPr>
              <a:t>you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65" dirty="0">
                <a:latin typeface="Trebuchet MS"/>
                <a:cs typeface="Trebuchet MS"/>
              </a:rPr>
              <a:t>observe</a:t>
            </a:r>
            <a:r>
              <a:rPr sz="1200" b="0" spc="204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your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10" dirty="0">
                <a:latin typeface="Trebuchet MS"/>
                <a:cs typeface="Trebuchet MS"/>
              </a:rPr>
              <a:t>child </a:t>
            </a:r>
            <a:r>
              <a:rPr sz="1200" b="0" spc="-345" dirty="0">
                <a:latin typeface="Trebuchet MS"/>
                <a:cs typeface="Trebuchet MS"/>
              </a:rPr>
              <a:t> </a:t>
            </a:r>
            <a:r>
              <a:rPr sz="1200" b="0" spc="140" dirty="0">
                <a:latin typeface="Trebuchet MS"/>
                <a:cs typeface="Trebuchet MS"/>
              </a:rPr>
              <a:t>being</a:t>
            </a:r>
            <a:r>
              <a:rPr sz="1200" b="0" spc="210" dirty="0">
                <a:latin typeface="Trebuchet MS"/>
                <a:cs typeface="Trebuchet MS"/>
              </a:rPr>
              <a:t> </a:t>
            </a:r>
            <a:r>
              <a:rPr sz="1200" b="0" spc="165" dirty="0">
                <a:latin typeface="Trebuchet MS"/>
                <a:cs typeface="Trebuchet MS"/>
              </a:rPr>
              <a:t>Open-Minded,</a:t>
            </a:r>
            <a:endParaRPr sz="1200">
              <a:latin typeface="Trebuchet MS"/>
              <a:cs typeface="Trebuchet MS"/>
            </a:endParaRPr>
          </a:p>
          <a:p>
            <a:pPr marL="198120" marR="661035">
              <a:lnSpc>
                <a:spcPct val="104200"/>
              </a:lnSpc>
            </a:pPr>
            <a:r>
              <a:rPr sz="1200" b="0" spc="125" dirty="0">
                <a:latin typeface="Trebuchet MS"/>
                <a:cs typeface="Trebuchet MS"/>
              </a:rPr>
              <a:t>reinforce</a:t>
            </a:r>
            <a:r>
              <a:rPr sz="1200" b="0" spc="195" dirty="0">
                <a:latin typeface="Trebuchet MS"/>
                <a:cs typeface="Trebuchet MS"/>
              </a:rPr>
              <a:t> </a:t>
            </a:r>
            <a:r>
              <a:rPr sz="1200" b="0" spc="110" dirty="0">
                <a:latin typeface="Trebuchet MS"/>
                <a:cs typeface="Trebuchet MS"/>
              </a:rPr>
              <a:t>this</a:t>
            </a:r>
            <a:r>
              <a:rPr sz="1200" b="0" spc="200" dirty="0">
                <a:latin typeface="Trebuchet MS"/>
                <a:cs typeface="Trebuchet MS"/>
              </a:rPr>
              <a:t> </a:t>
            </a:r>
            <a:r>
              <a:rPr sz="1200" b="0" spc="135" dirty="0">
                <a:latin typeface="Trebuchet MS"/>
                <a:cs typeface="Trebuchet MS"/>
              </a:rPr>
              <a:t>positive </a:t>
            </a:r>
            <a:r>
              <a:rPr sz="1200" b="0" spc="-345" dirty="0">
                <a:latin typeface="Trebuchet MS"/>
                <a:cs typeface="Trebuchet MS"/>
              </a:rPr>
              <a:t> </a:t>
            </a:r>
            <a:r>
              <a:rPr sz="1200" b="0" spc="145" dirty="0">
                <a:latin typeface="Trebuchet MS"/>
                <a:cs typeface="Trebuchet MS"/>
              </a:rPr>
              <a:t>behaviour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189" y="2887777"/>
            <a:ext cx="2787015" cy="386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222885" marR="104139" indent="-155575">
              <a:lnSpc>
                <a:spcPct val="104200"/>
              </a:lnSpc>
              <a:spcBef>
                <a:spcPts val="2195"/>
              </a:spcBef>
              <a:buAutoNum type="arabicPeriod"/>
              <a:tabLst>
                <a:tab pos="223520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305" dirty="0">
                <a:latin typeface="Trebuchet MS"/>
                <a:cs typeface="Trebuchet MS"/>
              </a:rPr>
              <a:t>S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90" dirty="0">
                <a:latin typeface="Trebuchet MS"/>
                <a:cs typeface="Trebuchet MS"/>
              </a:rPr>
              <a:t>g 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-204" dirty="0">
                <a:latin typeface="Trebuchet MS"/>
                <a:cs typeface="Trebuchet MS"/>
              </a:rPr>
              <a:t>’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35" dirty="0">
                <a:latin typeface="Trebuchet MS"/>
                <a:cs typeface="Trebuchet MS"/>
              </a:rPr>
              <a:t>h  </a:t>
            </a:r>
            <a:r>
              <a:rPr sz="1200" spc="95" dirty="0">
                <a:latin typeface="Trebuchet MS"/>
                <a:cs typeface="Trebuchet MS"/>
              </a:rPr>
              <a:t>them.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They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should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have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 </a:t>
            </a:r>
            <a:r>
              <a:rPr sz="1200" spc="1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opportunity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look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this</a:t>
            </a:r>
            <a:endParaRPr sz="1200">
              <a:latin typeface="Trebuchet MS"/>
              <a:cs typeface="Trebuchet MS"/>
            </a:endParaRPr>
          </a:p>
          <a:p>
            <a:pPr marL="222885" marR="109220">
              <a:lnSpc>
                <a:spcPct val="104200"/>
              </a:lnSpc>
            </a:pP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an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14" dirty="0">
                <a:latin typeface="Trebuchet MS"/>
                <a:cs typeface="Trebuchet MS"/>
              </a:rPr>
              <a:t>s  </a:t>
            </a:r>
            <a:r>
              <a:rPr sz="1200" spc="70" dirty="0">
                <a:latin typeface="Trebuchet MS"/>
                <a:cs typeface="Trebuchet MS"/>
              </a:rPr>
              <a:t>well.</a:t>
            </a:r>
            <a:endParaRPr sz="1200">
              <a:latin typeface="Trebuchet MS"/>
              <a:cs typeface="Trebuchet MS"/>
            </a:endParaRPr>
          </a:p>
          <a:p>
            <a:pPr marL="222885" marR="163195" indent="-180340">
              <a:lnSpc>
                <a:spcPct val="104200"/>
              </a:lnSpc>
              <a:buAutoNum type="arabicPeriod" startAt="2"/>
              <a:tabLst>
                <a:tab pos="223520" algn="l"/>
              </a:tabLst>
            </a:pPr>
            <a:r>
              <a:rPr sz="1200" spc="125" dirty="0">
                <a:latin typeface="Trebuchet MS"/>
                <a:cs typeface="Trebuchet MS"/>
              </a:rPr>
              <a:t>Help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identify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make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goals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for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their</a:t>
            </a:r>
            <a:endParaRPr sz="1200">
              <a:latin typeface="Trebuchet MS"/>
              <a:cs typeface="Trebuchet MS"/>
            </a:endParaRPr>
          </a:p>
          <a:p>
            <a:pPr marL="222885">
              <a:lnSpc>
                <a:spcPct val="100000"/>
              </a:lnSpc>
              <a:spcBef>
                <a:spcPts val="60"/>
              </a:spcBef>
            </a:pPr>
            <a:r>
              <a:rPr sz="1200" spc="145" dirty="0">
                <a:latin typeface="Trebuchet MS"/>
                <a:cs typeface="Trebuchet MS"/>
              </a:rPr>
              <a:t>academic</a:t>
            </a:r>
            <a:r>
              <a:rPr sz="1200" spc="18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year.</a:t>
            </a:r>
            <a:endParaRPr sz="1200">
              <a:latin typeface="Trebuchet MS"/>
              <a:cs typeface="Trebuchet MS"/>
            </a:endParaRPr>
          </a:p>
          <a:p>
            <a:pPr marL="222885" indent="-185420">
              <a:lnSpc>
                <a:spcPct val="100000"/>
              </a:lnSpc>
              <a:spcBef>
                <a:spcPts val="60"/>
              </a:spcBef>
              <a:buAutoNum type="arabicPeriod" startAt="3"/>
              <a:tabLst>
                <a:tab pos="223520" algn="l"/>
              </a:tabLst>
            </a:pPr>
            <a:r>
              <a:rPr sz="1200" spc="145" dirty="0">
                <a:latin typeface="Trebuchet MS"/>
                <a:cs typeface="Trebuchet MS"/>
              </a:rPr>
              <a:t>Foster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any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area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endParaRPr sz="1200">
              <a:latin typeface="Trebuchet MS"/>
              <a:cs typeface="Trebuchet MS"/>
            </a:endParaRPr>
          </a:p>
          <a:p>
            <a:pPr marL="222885" marR="5080">
              <a:lnSpc>
                <a:spcPct val="104200"/>
              </a:lnSpc>
            </a:pP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expresses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an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interest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books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activities,</a:t>
            </a:r>
            <a:endParaRPr sz="1200">
              <a:latin typeface="Trebuchet MS"/>
              <a:cs typeface="Trebuchet MS"/>
            </a:endParaRPr>
          </a:p>
          <a:p>
            <a:pPr marL="222885" marR="6350" indent="-186055">
              <a:lnSpc>
                <a:spcPct val="104200"/>
              </a:lnSpc>
              <a:buAutoNum type="arabicPeriod" startAt="4"/>
              <a:tabLst>
                <a:tab pos="223520" algn="l"/>
              </a:tabLst>
            </a:pPr>
            <a:r>
              <a:rPr sz="1200" spc="135" dirty="0">
                <a:latin typeface="Trebuchet MS"/>
                <a:cs typeface="Trebuchet MS"/>
              </a:rPr>
              <a:t>instead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of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60" dirty="0">
                <a:latin typeface="Trebuchet MS"/>
                <a:cs typeface="Trebuchet MS"/>
              </a:rPr>
              <a:t>shaming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for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bad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action,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help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them</a:t>
            </a:r>
            <a:endParaRPr sz="1200">
              <a:latin typeface="Trebuchet MS"/>
              <a:cs typeface="Trebuchet MS"/>
            </a:endParaRPr>
          </a:p>
          <a:p>
            <a:pPr marL="222885" marR="195580">
              <a:lnSpc>
                <a:spcPct val="104200"/>
              </a:lnSpc>
            </a:pP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45" dirty="0">
                <a:latin typeface="Trebuchet MS"/>
                <a:cs typeface="Trebuchet MS"/>
              </a:rPr>
              <a:t>k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95" dirty="0">
                <a:latin typeface="Trebuchet MS"/>
                <a:cs typeface="Trebuchet MS"/>
              </a:rPr>
              <a:t>b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an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45" dirty="0">
                <a:latin typeface="Trebuchet MS"/>
                <a:cs typeface="Trebuchet MS"/>
              </a:rPr>
              <a:t>k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25" dirty="0">
                <a:latin typeface="Trebuchet MS"/>
                <a:cs typeface="Trebuchet MS"/>
              </a:rPr>
              <a:t>m 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45" dirty="0">
                <a:latin typeface="Trebuchet MS"/>
                <a:cs typeface="Trebuchet MS"/>
              </a:rPr>
              <a:t>k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80" dirty="0">
                <a:latin typeface="Trebuchet MS"/>
                <a:cs typeface="Trebuchet MS"/>
              </a:rPr>
              <a:t>w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30" dirty="0">
                <a:latin typeface="Trebuchet MS"/>
                <a:cs typeface="Trebuchet MS"/>
              </a:rPr>
              <a:t>e  </a:t>
            </a:r>
            <a:r>
              <a:rPr sz="1200" spc="140" dirty="0">
                <a:latin typeface="Trebuchet MS"/>
                <a:cs typeface="Trebuchet MS"/>
              </a:rPr>
              <a:t>made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others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feel.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189" y="1000844"/>
            <a:ext cx="2495550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40" dirty="0">
                <a:latin typeface="Trebuchet MS"/>
                <a:cs typeface="Trebuchet MS"/>
              </a:rPr>
              <a:t>Students </a:t>
            </a:r>
            <a:r>
              <a:rPr sz="1000" spc="50" dirty="0">
                <a:latin typeface="Trebuchet MS"/>
                <a:cs typeface="Trebuchet MS"/>
              </a:rPr>
              <a:t>who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60" dirty="0">
                <a:latin typeface="Trebuchet MS"/>
                <a:cs typeface="Trebuchet MS"/>
              </a:rPr>
              <a:t>PRINCIPLED </a:t>
            </a:r>
            <a:r>
              <a:rPr sz="1000" spc="40" dirty="0">
                <a:latin typeface="Trebuchet MS"/>
                <a:cs typeface="Trebuchet MS"/>
              </a:rPr>
              <a:t>have </a:t>
            </a:r>
            <a:r>
              <a:rPr sz="1000" spc="35" dirty="0">
                <a:latin typeface="Trebuchet MS"/>
                <a:cs typeface="Trebuchet MS"/>
              </a:rPr>
              <a:t>a 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65" dirty="0">
                <a:latin typeface="Trebuchet MS"/>
                <a:cs typeface="Trebuchet MS"/>
              </a:rPr>
              <a:t>sense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30" dirty="0">
                <a:latin typeface="Trebuchet MS"/>
                <a:cs typeface="Trebuchet MS"/>
              </a:rPr>
              <a:t>fairness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35" dirty="0">
                <a:latin typeface="Trebuchet MS"/>
                <a:cs typeface="Trebuchet MS"/>
              </a:rPr>
              <a:t>honest </a:t>
            </a:r>
            <a:r>
              <a:rPr sz="1000" dirty="0">
                <a:latin typeface="Trebuchet MS"/>
                <a:cs typeface="Trebuchet MS"/>
              </a:rPr>
              <a:t>with 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themselves</a:t>
            </a:r>
            <a:r>
              <a:rPr sz="1000" spc="40" dirty="0">
                <a:latin typeface="Trebuchet MS"/>
                <a:cs typeface="Trebuchet MS"/>
              </a:rPr>
              <a:t> and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with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others.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understand</a:t>
            </a:r>
            <a:r>
              <a:rPr sz="1000" spc="3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that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sometimes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there</a:t>
            </a:r>
            <a:r>
              <a:rPr sz="1000" spc="15" dirty="0">
                <a:latin typeface="Trebuchet MS"/>
                <a:cs typeface="Trebuchet MS"/>
              </a:rPr>
              <a:t> are </a:t>
            </a:r>
            <a:r>
              <a:rPr sz="1000" spc="20" dirty="0">
                <a:latin typeface="Trebuchet MS"/>
                <a:cs typeface="Trebuchet MS"/>
              </a:rPr>
              <a:t> rules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they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follow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them.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an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understanding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of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moral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reasoning.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611" y="275304"/>
            <a:ext cx="194818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PRINCIPLED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7189" y="261155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3193" y="251630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3650" y="2792526"/>
            <a:ext cx="2705735" cy="395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198120" marR="79375" indent="-155575">
              <a:lnSpc>
                <a:spcPct val="104200"/>
              </a:lnSpc>
              <a:spcBef>
                <a:spcPts val="2945"/>
              </a:spcBef>
              <a:buAutoNum type="arabicPeriod"/>
              <a:tabLst>
                <a:tab pos="198755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55" dirty="0">
                <a:latin typeface="Trebuchet MS"/>
                <a:cs typeface="Trebuchet MS"/>
              </a:rPr>
              <a:t>y  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80" dirty="0">
                <a:latin typeface="Trebuchet MS"/>
                <a:cs typeface="Trebuchet MS"/>
              </a:rPr>
              <a:t>w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360" dirty="0">
                <a:latin typeface="Trebuchet MS"/>
                <a:cs typeface="Trebuchet MS"/>
              </a:rPr>
              <a:t>M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70" dirty="0">
                <a:latin typeface="Trebuchet MS"/>
                <a:cs typeface="Trebuchet MS"/>
              </a:rPr>
              <a:t>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,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b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30" dirty="0">
                <a:latin typeface="Trebuchet MS"/>
                <a:cs typeface="Trebuchet MS"/>
              </a:rPr>
              <a:t>a  </a:t>
            </a:r>
            <a:r>
              <a:rPr sz="1200" spc="140" dirty="0">
                <a:latin typeface="Trebuchet MS"/>
                <a:cs typeface="Trebuchet MS"/>
              </a:rPr>
              <a:t>dish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some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activity.</a:t>
            </a:r>
            <a:endParaRPr sz="1200">
              <a:latin typeface="Trebuchet MS"/>
              <a:cs typeface="Trebuchet MS"/>
            </a:endParaRPr>
          </a:p>
          <a:p>
            <a:pPr marL="198120" marR="234950" indent="-180340">
              <a:lnSpc>
                <a:spcPct val="104200"/>
              </a:lnSpc>
              <a:buAutoNum type="arabicPeriod"/>
              <a:tabLst>
                <a:tab pos="198755" algn="l"/>
              </a:tabLst>
            </a:pPr>
            <a:r>
              <a:rPr sz="1200" spc="145" dirty="0">
                <a:latin typeface="Trebuchet MS"/>
                <a:cs typeface="Trebuchet MS"/>
              </a:rPr>
              <a:t>Your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might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start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by </a:t>
            </a:r>
            <a:r>
              <a:rPr sz="1200" spc="140" dirty="0">
                <a:latin typeface="Trebuchet MS"/>
                <a:cs typeface="Trebuchet MS"/>
              </a:rPr>
              <a:t> making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small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doable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goals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achieving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them.</a:t>
            </a:r>
            <a:endParaRPr sz="1200">
              <a:latin typeface="Trebuchet MS"/>
              <a:cs typeface="Trebuchet MS"/>
            </a:endParaRPr>
          </a:p>
          <a:p>
            <a:pPr marL="198120" indent="-185420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198755" algn="l"/>
              </a:tabLst>
            </a:pPr>
            <a:r>
              <a:rPr sz="1200" spc="165" dirty="0">
                <a:latin typeface="Trebuchet MS"/>
                <a:cs typeface="Trebuchet MS"/>
              </a:rPr>
              <a:t>Model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being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an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inquirer.</a:t>
            </a:r>
            <a:endParaRPr sz="1200">
              <a:latin typeface="Trebuchet MS"/>
              <a:cs typeface="Trebuchet MS"/>
            </a:endParaRPr>
          </a:p>
          <a:p>
            <a:pPr marL="198120">
              <a:lnSpc>
                <a:spcPct val="100000"/>
              </a:lnSpc>
              <a:spcBef>
                <a:spcPts val="60"/>
              </a:spcBef>
            </a:pPr>
            <a:r>
              <a:rPr sz="1200" spc="220" dirty="0">
                <a:latin typeface="Trebuchet MS"/>
                <a:cs typeface="Trebuchet MS"/>
              </a:rPr>
              <a:t>A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45" dirty="0">
                <a:latin typeface="Trebuchet MS"/>
                <a:cs typeface="Trebuchet MS"/>
              </a:rPr>
              <a:t>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40" dirty="0">
                <a:latin typeface="Trebuchet MS"/>
                <a:cs typeface="Trebuchet MS"/>
              </a:rPr>
              <a:t>u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-204" dirty="0">
                <a:latin typeface="Trebuchet MS"/>
                <a:cs typeface="Trebuchet MS"/>
              </a:rPr>
              <a:t>’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kn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80" dirty="0">
                <a:latin typeface="Trebuchet MS"/>
                <a:cs typeface="Trebuchet MS"/>
              </a:rPr>
              <a:t>w</a:t>
            </a:r>
            <a:endParaRPr sz="1200">
              <a:latin typeface="Trebuchet MS"/>
              <a:cs typeface="Trebuchet MS"/>
            </a:endParaRPr>
          </a:p>
          <a:p>
            <a:pPr marL="198120" marR="5080">
              <a:lnSpc>
                <a:spcPct val="104200"/>
              </a:lnSpc>
            </a:pP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answer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problem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question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seek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out</a:t>
            </a:r>
            <a:endParaRPr sz="1200">
              <a:latin typeface="Trebuchet MS"/>
              <a:cs typeface="Trebuchet MS"/>
            </a:endParaRPr>
          </a:p>
          <a:p>
            <a:pPr marL="198120" marR="425450">
              <a:lnSpc>
                <a:spcPct val="104200"/>
              </a:lnSpc>
            </a:pPr>
            <a:r>
              <a:rPr sz="1200" spc="170" dirty="0">
                <a:latin typeface="Trebuchet MS"/>
                <a:cs typeface="Trebuchet MS"/>
              </a:rPr>
              <a:t>answers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5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front </a:t>
            </a:r>
            <a:r>
              <a:rPr sz="1200" spc="90" dirty="0">
                <a:latin typeface="Trebuchet MS"/>
                <a:cs typeface="Trebuchet MS"/>
              </a:rPr>
              <a:t>of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endParaRPr sz="1200">
              <a:latin typeface="Trebuchet MS"/>
              <a:cs typeface="Trebuchet MS"/>
            </a:endParaRPr>
          </a:p>
          <a:p>
            <a:pPr marL="198120" marR="10160" indent="-186055">
              <a:lnSpc>
                <a:spcPct val="104200"/>
              </a:lnSpc>
              <a:buAutoNum type="arabicPeriod" startAt="4"/>
              <a:tabLst>
                <a:tab pos="198755" algn="l"/>
              </a:tabLst>
            </a:pPr>
            <a:r>
              <a:rPr sz="1200" spc="130" dirty="0">
                <a:latin typeface="Trebuchet MS"/>
                <a:cs typeface="Trebuchet MS"/>
              </a:rPr>
              <a:t>Be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careful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explain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difference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between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b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165" dirty="0">
                <a:latin typeface="Trebuchet MS"/>
                <a:cs typeface="Trebuchet MS"/>
              </a:rPr>
              <a:t>k</a:t>
            </a:r>
            <a:r>
              <a:rPr sz="1200" spc="229" dirty="0">
                <a:latin typeface="Trebuchet MS"/>
                <a:cs typeface="Trebuchet MS"/>
              </a:rPr>
              <a:t>-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65" dirty="0">
                <a:latin typeface="Trebuchet MS"/>
                <a:cs typeface="Trebuchet MS"/>
              </a:rPr>
              <a:t>ak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b</a:t>
            </a:r>
            <a:r>
              <a:rPr sz="1200" spc="75" dirty="0">
                <a:latin typeface="Trebuchet MS"/>
                <a:cs typeface="Trebuchet MS"/>
              </a:rPr>
              <a:t>y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90" dirty="0">
                <a:latin typeface="Trebuchet MS"/>
                <a:cs typeface="Trebuchet MS"/>
              </a:rPr>
              <a:t>g  </a:t>
            </a:r>
            <a:r>
              <a:rPr sz="1200" spc="135" dirty="0">
                <a:latin typeface="Trebuchet MS"/>
                <a:cs typeface="Trebuchet MS"/>
              </a:rPr>
              <a:t>new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things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doing</a:t>
            </a:r>
            <a:endParaRPr sz="1200">
              <a:latin typeface="Trebuchet MS"/>
              <a:cs typeface="Trebuchet MS"/>
            </a:endParaRPr>
          </a:p>
          <a:p>
            <a:pPr marL="198120">
              <a:lnSpc>
                <a:spcPct val="100000"/>
              </a:lnSpc>
              <a:spcBef>
                <a:spcPts val="60"/>
              </a:spcBef>
            </a:pPr>
            <a:r>
              <a:rPr sz="1200" spc="170" dirty="0">
                <a:latin typeface="Trebuchet MS"/>
                <a:cs typeface="Trebuchet MS"/>
              </a:rPr>
              <a:t>dangerous</a:t>
            </a:r>
            <a:r>
              <a:rPr sz="1200" spc="175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things.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9196" y="375013"/>
            <a:ext cx="2638425" cy="186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30" dirty="0">
                <a:latin typeface="Arial"/>
                <a:cs typeface="Arial"/>
              </a:rPr>
              <a:t>THINKER</a:t>
            </a:r>
            <a:endParaRPr sz="2500">
              <a:latin typeface="Arial"/>
              <a:cs typeface="Arial"/>
            </a:endParaRPr>
          </a:p>
          <a:p>
            <a:pPr marL="153035" marR="5080" algn="just">
              <a:lnSpc>
                <a:spcPct val="112500"/>
              </a:lnSpc>
              <a:spcBef>
                <a:spcPts val="2030"/>
              </a:spcBef>
            </a:pPr>
            <a:r>
              <a:rPr sz="1000" spc="40" dirty="0">
                <a:latin typeface="Trebuchet MS"/>
                <a:cs typeface="Trebuchet MS"/>
              </a:rPr>
              <a:t>Students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70" dirty="0">
                <a:latin typeface="Trebuchet MS"/>
                <a:cs typeface="Trebuchet MS"/>
              </a:rPr>
              <a:t>THINKERS </a:t>
            </a:r>
            <a:r>
              <a:rPr sz="1000" spc="35" dirty="0">
                <a:latin typeface="Trebuchet MS"/>
                <a:cs typeface="Trebuchet MS"/>
              </a:rPr>
              <a:t>work</a:t>
            </a:r>
            <a:r>
              <a:rPr sz="1000" spc="4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solve </a:t>
            </a:r>
            <a:r>
              <a:rPr sz="1000" spc="30" dirty="0">
                <a:latin typeface="Trebuchet MS"/>
                <a:cs typeface="Trebuchet MS"/>
              </a:rPr>
              <a:t>problems </a:t>
            </a:r>
            <a:r>
              <a:rPr sz="1000" spc="10" dirty="0">
                <a:latin typeface="Trebuchet MS"/>
                <a:cs typeface="Trebuchet MS"/>
              </a:rPr>
              <a:t>independently.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40" dirty="0">
                <a:latin typeface="Trebuchet MS"/>
                <a:cs typeface="Trebuchet MS"/>
              </a:rPr>
              <a:t>can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imagine </a:t>
            </a:r>
            <a:r>
              <a:rPr sz="1000" spc="40" dirty="0">
                <a:latin typeface="Trebuchet MS"/>
                <a:cs typeface="Trebuchet MS"/>
              </a:rPr>
              <a:t>many </a:t>
            </a:r>
            <a:r>
              <a:rPr sz="1000" spc="25" dirty="0">
                <a:latin typeface="Trebuchet MS"/>
                <a:cs typeface="Trebuchet MS"/>
              </a:rPr>
              <a:t>solutions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35" dirty="0">
                <a:latin typeface="Trebuchet MS"/>
                <a:cs typeface="Trebuchet MS"/>
              </a:rPr>
              <a:t>a </a:t>
            </a:r>
            <a:r>
              <a:rPr sz="1000" spc="25" dirty="0">
                <a:latin typeface="Trebuchet MS"/>
                <a:cs typeface="Trebuchet MS"/>
              </a:rPr>
              <a:t>question </a:t>
            </a:r>
            <a:r>
              <a:rPr sz="1000" spc="20" dirty="0">
                <a:latin typeface="Trebuchet MS"/>
                <a:cs typeface="Trebuchet MS"/>
              </a:rPr>
              <a:t>or 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challenge.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Thinkers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make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65" dirty="0">
                <a:latin typeface="Trebuchet MS"/>
                <a:cs typeface="Trebuchet MS"/>
              </a:rPr>
              <a:t>good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decisions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can </a:t>
            </a:r>
            <a:r>
              <a:rPr sz="1000" spc="10" dirty="0">
                <a:latin typeface="Trebuchet MS"/>
                <a:cs typeface="Trebuchet MS"/>
              </a:rPr>
              <a:t>predict the </a:t>
            </a:r>
            <a:r>
              <a:rPr sz="1000" spc="40" dirty="0">
                <a:latin typeface="Trebuchet MS"/>
                <a:cs typeface="Trebuchet MS"/>
              </a:rPr>
              <a:t>outcomes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-10" dirty="0">
                <a:latin typeface="Trebuchet MS"/>
                <a:cs typeface="Trebuchet MS"/>
              </a:rPr>
              <a:t>their 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actions.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think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creatively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critically.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0278" y="300084"/>
            <a:ext cx="2715895" cy="159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30" dirty="0">
                <a:latin typeface="Arial"/>
                <a:cs typeface="Arial"/>
              </a:rPr>
              <a:t>RISK-TAKER</a:t>
            </a:r>
            <a:endParaRPr sz="2500">
              <a:latin typeface="Arial"/>
              <a:cs typeface="Arial"/>
            </a:endParaRPr>
          </a:p>
          <a:p>
            <a:pPr marL="193675" marR="5080" algn="just">
              <a:lnSpc>
                <a:spcPct val="112500"/>
              </a:lnSpc>
              <a:spcBef>
                <a:spcPts val="2620"/>
              </a:spcBef>
            </a:pPr>
            <a:r>
              <a:rPr sz="1000" spc="25" dirty="0">
                <a:latin typeface="Trebuchet MS"/>
                <a:cs typeface="Trebuchet MS"/>
              </a:rPr>
              <a:t>tudents </a:t>
            </a:r>
            <a:r>
              <a:rPr sz="1000" spc="50" dirty="0">
                <a:latin typeface="Trebuchet MS"/>
                <a:cs typeface="Trebuchet MS"/>
              </a:rPr>
              <a:t>who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70" dirty="0">
                <a:latin typeface="Trebuchet MS"/>
                <a:cs typeface="Trebuchet MS"/>
              </a:rPr>
              <a:t>RISK-TAKERS </a:t>
            </a:r>
            <a:r>
              <a:rPr sz="1000" spc="40" dirty="0">
                <a:latin typeface="Trebuchet MS"/>
                <a:cs typeface="Trebuchet MS"/>
              </a:rPr>
              <a:t>have </a:t>
            </a:r>
            <a:r>
              <a:rPr sz="1000" spc="10" dirty="0">
                <a:latin typeface="Trebuchet MS"/>
                <a:cs typeface="Trebuchet MS"/>
              </a:rPr>
              <a:t>the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daring</a:t>
            </a: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try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new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things.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dirty="0">
                <a:latin typeface="Trebuchet MS"/>
                <a:cs typeface="Trebuchet MS"/>
              </a:rPr>
              <a:t>try</a:t>
            </a:r>
            <a:r>
              <a:rPr sz="1000" spc="30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solve </a:t>
            </a:r>
            <a:r>
              <a:rPr sz="1000" spc="30" dirty="0">
                <a:latin typeface="Trebuchet MS"/>
                <a:cs typeface="Trebuchet MS"/>
              </a:rPr>
              <a:t>problems </a:t>
            </a:r>
            <a:r>
              <a:rPr sz="1000" spc="-10" dirty="0">
                <a:latin typeface="Trebuchet MS"/>
                <a:cs typeface="Trebuchet MS"/>
              </a:rPr>
              <a:t>in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a </a:t>
            </a:r>
            <a:r>
              <a:rPr sz="1000" spc="-15" dirty="0">
                <a:latin typeface="Trebuchet MS"/>
                <a:cs typeface="Trebuchet MS"/>
              </a:rPr>
              <a:t>lot</a:t>
            </a:r>
            <a:r>
              <a:rPr sz="1000" spc="-1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of </a:t>
            </a:r>
            <a:r>
              <a:rPr sz="1000" spc="30" dirty="0">
                <a:latin typeface="Trebuchet MS"/>
                <a:cs typeface="Trebuchet MS"/>
              </a:rPr>
              <a:t>ways.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 </a:t>
            </a:r>
            <a:r>
              <a:rPr sz="1000" spc="10" dirty="0">
                <a:latin typeface="Trebuchet MS"/>
                <a:cs typeface="Trebuchet MS"/>
              </a:rPr>
              <a:t>the </a:t>
            </a:r>
            <a:r>
              <a:rPr sz="1000" spc="30" dirty="0">
                <a:latin typeface="Trebuchet MS"/>
                <a:cs typeface="Trebuchet MS"/>
              </a:rPr>
              <a:t>bravery </a:t>
            </a:r>
            <a:r>
              <a:rPr sz="1000" spc="10" dirty="0">
                <a:latin typeface="Trebuchet MS"/>
                <a:cs typeface="Trebuchet MS"/>
              </a:rPr>
              <a:t>to </a:t>
            </a:r>
            <a:r>
              <a:rPr sz="1000" spc="-35" dirty="0">
                <a:latin typeface="Trebuchet MS"/>
                <a:cs typeface="Trebuchet MS"/>
              </a:rPr>
              <a:t>tell </a:t>
            </a:r>
            <a:r>
              <a:rPr sz="1000" spc="25" dirty="0">
                <a:latin typeface="Trebuchet MS"/>
                <a:cs typeface="Trebuchet MS"/>
              </a:rPr>
              <a:t>people what </a:t>
            </a:r>
            <a:r>
              <a:rPr sz="1000" spc="20" dirty="0">
                <a:latin typeface="Trebuchet MS"/>
                <a:cs typeface="Trebuchet MS"/>
              </a:rPr>
              <a:t>they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think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is</a:t>
            </a:r>
            <a:r>
              <a:rPr sz="1000" spc="-2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right.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8403" y="251630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93312" y="2792526"/>
            <a:ext cx="2798445" cy="2400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0" algn="just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197485" marR="5080" indent="-155575" algn="just">
              <a:lnSpc>
                <a:spcPct val="104200"/>
              </a:lnSpc>
              <a:spcBef>
                <a:spcPts val="2680"/>
              </a:spcBef>
              <a:buAutoNum type="arabicPeriod"/>
              <a:tabLst>
                <a:tab pos="198120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60" dirty="0">
                <a:latin typeface="Trebuchet MS"/>
                <a:cs typeface="Trebuchet MS"/>
              </a:rPr>
              <a:t>y 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 </a:t>
            </a:r>
            <a:r>
              <a:rPr sz="1200" spc="105" dirty="0">
                <a:latin typeface="Trebuchet MS"/>
                <a:cs typeface="Trebuchet MS"/>
              </a:rPr>
              <a:t>think </a:t>
            </a:r>
            <a:r>
              <a:rPr sz="1200" spc="90" dirty="0">
                <a:latin typeface="Trebuchet MS"/>
                <a:cs typeface="Trebuchet MS"/>
              </a:rPr>
              <a:t>of </a:t>
            </a:r>
            <a:r>
              <a:rPr sz="1200" spc="145" dirty="0">
                <a:latin typeface="Trebuchet MS"/>
                <a:cs typeface="Trebuchet MS"/>
              </a:rPr>
              <a:t>solutions </a:t>
            </a:r>
            <a:r>
              <a:rPr sz="1200" spc="75" dirty="0">
                <a:latin typeface="Trebuchet MS"/>
                <a:cs typeface="Trebuchet MS"/>
              </a:rPr>
              <a:t>to </a:t>
            </a:r>
            <a:r>
              <a:rPr sz="1200" spc="80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problems</a:t>
            </a:r>
            <a:r>
              <a:rPr sz="1200" spc="95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independently.</a:t>
            </a:r>
            <a:endParaRPr sz="1200">
              <a:latin typeface="Trebuchet MS"/>
              <a:cs typeface="Trebuchet MS"/>
            </a:endParaRPr>
          </a:p>
          <a:p>
            <a:pPr marL="197485" indent="-180975" algn="just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198120" algn="l"/>
              </a:tabLst>
            </a:pPr>
            <a:r>
              <a:rPr sz="1200" spc="175" dirty="0">
                <a:latin typeface="Trebuchet MS"/>
                <a:cs typeface="Trebuchet MS"/>
              </a:rPr>
              <a:t>Pose</a:t>
            </a:r>
            <a:r>
              <a:rPr sz="1200" spc="185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different</a:t>
            </a:r>
            <a:r>
              <a:rPr sz="1200" spc="19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real-life</a:t>
            </a:r>
            <a:endParaRPr sz="1200">
              <a:latin typeface="Trebuchet MS"/>
              <a:cs typeface="Trebuchet MS"/>
            </a:endParaRPr>
          </a:p>
          <a:p>
            <a:pPr marL="197485" marR="303530" algn="just">
              <a:lnSpc>
                <a:spcPct val="104200"/>
              </a:lnSpc>
            </a:pPr>
            <a:r>
              <a:rPr sz="1200" spc="150" dirty="0">
                <a:latin typeface="Trebuchet MS"/>
                <a:cs typeface="Trebuchet MS"/>
              </a:rPr>
              <a:t>problems </a:t>
            </a:r>
            <a:r>
              <a:rPr sz="1200" spc="135" dirty="0">
                <a:latin typeface="Trebuchet MS"/>
                <a:cs typeface="Trebuchet MS"/>
              </a:rPr>
              <a:t>and </a:t>
            </a:r>
            <a:r>
              <a:rPr sz="1200" spc="155" dirty="0">
                <a:latin typeface="Trebuchet MS"/>
                <a:cs typeface="Trebuchet MS"/>
              </a:rPr>
              <a:t>questions </a:t>
            </a:r>
            <a:r>
              <a:rPr sz="1200" spc="75" dirty="0">
                <a:latin typeface="Trebuchet MS"/>
                <a:cs typeface="Trebuchet MS"/>
              </a:rPr>
              <a:t>to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endParaRPr sz="1200">
              <a:latin typeface="Trebuchet MS"/>
              <a:cs typeface="Trebuchet MS"/>
            </a:endParaRPr>
          </a:p>
          <a:p>
            <a:pPr marL="197485" marR="195580" indent="-185420" algn="just">
              <a:lnSpc>
                <a:spcPct val="104200"/>
              </a:lnSpc>
              <a:buAutoNum type="arabicPeriod" startAt="3"/>
              <a:tabLst>
                <a:tab pos="198120" algn="l"/>
              </a:tabLst>
            </a:pPr>
            <a:r>
              <a:rPr sz="1200" spc="175" dirty="0">
                <a:latin typeface="Trebuchet MS"/>
                <a:cs typeface="Trebuchet MS"/>
              </a:rPr>
              <a:t>Ask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125" dirty="0">
                <a:latin typeface="Trebuchet MS"/>
                <a:cs typeface="Trebuchet MS"/>
              </a:rPr>
              <a:t>children </a:t>
            </a:r>
            <a:r>
              <a:rPr sz="1200" spc="155" dirty="0">
                <a:latin typeface="Trebuchet MS"/>
                <a:cs typeface="Trebuchet MS"/>
              </a:rPr>
              <a:t>questions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when </a:t>
            </a:r>
            <a:r>
              <a:rPr sz="1200" spc="120" dirty="0">
                <a:latin typeface="Trebuchet MS"/>
                <a:cs typeface="Trebuchet MS"/>
              </a:rPr>
              <a:t>they </a:t>
            </a:r>
            <a:r>
              <a:rPr sz="1200" spc="105" dirty="0">
                <a:latin typeface="Trebuchet MS"/>
                <a:cs typeface="Trebuchet MS"/>
              </a:rPr>
              <a:t>are </a:t>
            </a:r>
            <a:r>
              <a:rPr sz="1200" spc="145" dirty="0">
                <a:latin typeface="Trebuchet MS"/>
                <a:cs typeface="Trebuchet MS"/>
              </a:rPr>
              <a:t>working </a:t>
            </a:r>
            <a:r>
              <a:rPr sz="1200" spc="114" dirty="0">
                <a:latin typeface="Trebuchet MS"/>
                <a:cs typeface="Trebuchet MS"/>
              </a:rPr>
              <a:t>on </a:t>
            </a:r>
            <a:r>
              <a:rPr sz="1200" spc="45" dirty="0">
                <a:latin typeface="Trebuchet MS"/>
                <a:cs typeface="Trebuchet MS"/>
              </a:rPr>
              <a:t>a </a:t>
            </a:r>
            <a:r>
              <a:rPr sz="1200" spc="5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problem.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189" y="2887776"/>
            <a:ext cx="2820035" cy="405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222885" marR="48260" indent="-155575">
              <a:lnSpc>
                <a:spcPct val="104200"/>
              </a:lnSpc>
              <a:spcBef>
                <a:spcPts val="2195"/>
              </a:spcBef>
              <a:buAutoNum type="arabicPeriod"/>
              <a:tabLst>
                <a:tab pos="223520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35" dirty="0">
                <a:latin typeface="Trebuchet MS"/>
                <a:cs typeface="Trebuchet MS"/>
              </a:rPr>
              <a:t>n 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deciding</a:t>
            </a:r>
            <a:r>
              <a:rPr sz="1200" spc="7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on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rules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for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 </a:t>
            </a:r>
            <a:r>
              <a:rPr sz="1200" spc="50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game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endParaRPr sz="1200">
              <a:latin typeface="Trebuchet MS"/>
              <a:cs typeface="Trebuchet MS"/>
            </a:endParaRPr>
          </a:p>
          <a:p>
            <a:pPr marL="222885" marR="88900">
              <a:lnSpc>
                <a:spcPct val="104200"/>
              </a:lnSpc>
            </a:pPr>
            <a:r>
              <a:rPr sz="1200" spc="114" dirty="0">
                <a:latin typeface="Trebuchet MS"/>
                <a:cs typeface="Trebuchet MS"/>
              </a:rPr>
              <a:t>activity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then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ensure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they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stick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ones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endParaRPr sz="1200">
              <a:latin typeface="Trebuchet MS"/>
              <a:cs typeface="Trebuchet MS"/>
            </a:endParaRPr>
          </a:p>
          <a:p>
            <a:pPr marL="222885">
              <a:lnSpc>
                <a:spcPct val="100000"/>
              </a:lnSpc>
              <a:spcBef>
                <a:spcPts val="60"/>
              </a:spcBef>
            </a:pPr>
            <a:r>
              <a:rPr sz="1200" spc="145" dirty="0">
                <a:latin typeface="Trebuchet MS"/>
                <a:cs typeface="Trebuchet MS"/>
              </a:rPr>
              <a:t>have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been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decided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upon.</a:t>
            </a:r>
            <a:endParaRPr sz="1200">
              <a:latin typeface="Trebuchet MS"/>
              <a:cs typeface="Trebuchet MS"/>
            </a:endParaRPr>
          </a:p>
          <a:p>
            <a:pPr marL="222885" marR="119380" indent="-180340">
              <a:lnSpc>
                <a:spcPct val="104200"/>
              </a:lnSpc>
              <a:buAutoNum type="arabicPeriod" startAt="2"/>
              <a:tabLst>
                <a:tab pos="223520" algn="l"/>
              </a:tabLst>
            </a:pPr>
            <a:r>
              <a:rPr sz="1200" spc="160" dirty="0">
                <a:latin typeface="Trebuchet MS"/>
                <a:cs typeface="Trebuchet MS"/>
              </a:rPr>
              <a:t>Encourage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play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games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involve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teams.</a:t>
            </a:r>
            <a:endParaRPr sz="1200">
              <a:latin typeface="Trebuchet MS"/>
              <a:cs typeface="Trebuchet MS"/>
            </a:endParaRPr>
          </a:p>
          <a:p>
            <a:pPr marL="222885" marR="254000">
              <a:lnSpc>
                <a:spcPct val="104200"/>
              </a:lnSpc>
            </a:pPr>
            <a:r>
              <a:rPr sz="1200" spc="190" dirty="0">
                <a:latin typeface="Trebuchet MS"/>
                <a:cs typeface="Trebuchet MS"/>
              </a:rPr>
              <a:t>Discuss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qualities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of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team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player. </a:t>
            </a:r>
            <a:r>
              <a:rPr sz="1200" spc="11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What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sort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of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60" dirty="0">
                <a:latin typeface="Trebuchet MS"/>
                <a:cs typeface="Trebuchet MS"/>
              </a:rPr>
              <a:t>person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would </a:t>
            </a:r>
            <a:r>
              <a:rPr sz="1200" spc="-35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they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want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on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their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team?</a:t>
            </a:r>
            <a:endParaRPr sz="1200">
              <a:latin typeface="Trebuchet MS"/>
              <a:cs typeface="Trebuchet MS"/>
            </a:endParaRPr>
          </a:p>
          <a:p>
            <a:pPr marL="222885" marR="5080" indent="-185420">
              <a:lnSpc>
                <a:spcPct val="104200"/>
              </a:lnSpc>
              <a:buAutoNum type="arabicPeriod" startAt="3"/>
              <a:tabLst>
                <a:tab pos="223520" algn="l"/>
              </a:tabLst>
            </a:pPr>
            <a:r>
              <a:rPr sz="1200" spc="155" dirty="0">
                <a:latin typeface="Trebuchet MS"/>
                <a:cs typeface="Trebuchet MS"/>
              </a:rPr>
              <a:t>When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wins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game </a:t>
            </a:r>
            <a:r>
              <a:rPr sz="1200" spc="16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insist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he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or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she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well-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mannered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winner.</a:t>
            </a:r>
            <a:endParaRPr sz="1200">
              <a:latin typeface="Trebuchet MS"/>
              <a:cs typeface="Trebuchet MS"/>
            </a:endParaRPr>
          </a:p>
          <a:p>
            <a:pPr marL="222885" marR="188595" indent="-186055" algn="just">
              <a:lnSpc>
                <a:spcPct val="104200"/>
              </a:lnSpc>
              <a:buAutoNum type="arabicPeriod" startAt="3"/>
              <a:tabLst>
                <a:tab pos="223520" algn="l"/>
              </a:tabLst>
            </a:pPr>
            <a:r>
              <a:rPr sz="1200" spc="235" dirty="0">
                <a:latin typeface="Trebuchet MS"/>
                <a:cs typeface="Trebuchet MS"/>
              </a:rPr>
              <a:t>W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45" dirty="0">
                <a:latin typeface="Trebuchet MS"/>
                <a:cs typeface="Trebuchet MS"/>
              </a:rPr>
              <a:t>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165" dirty="0">
                <a:latin typeface="Trebuchet MS"/>
                <a:cs typeface="Trebuchet MS"/>
              </a:rPr>
              <a:t>am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105" dirty="0">
                <a:latin typeface="Trebuchet MS"/>
                <a:cs typeface="Trebuchet MS"/>
              </a:rPr>
              <a:t>,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-204" dirty="0">
                <a:latin typeface="Trebuchet MS"/>
                <a:cs typeface="Trebuchet MS"/>
              </a:rPr>
              <a:t>’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t  </a:t>
            </a:r>
            <a:r>
              <a:rPr sz="1200" spc="165" dirty="0">
                <a:latin typeface="Trebuchet MS"/>
                <a:cs typeface="Trebuchet MS"/>
              </a:rPr>
              <a:t>change </a:t>
            </a:r>
            <a:r>
              <a:rPr sz="1200" spc="95" dirty="0">
                <a:latin typeface="Trebuchet MS"/>
                <a:cs typeface="Trebuchet MS"/>
              </a:rPr>
              <a:t>the </a:t>
            </a:r>
            <a:r>
              <a:rPr sz="1200" spc="125" dirty="0">
                <a:latin typeface="Trebuchet MS"/>
                <a:cs typeface="Trebuchet MS"/>
              </a:rPr>
              <a:t>rules </a:t>
            </a:r>
            <a:r>
              <a:rPr sz="1200" spc="90" dirty="0">
                <a:latin typeface="Trebuchet MS"/>
                <a:cs typeface="Trebuchet MS"/>
              </a:rPr>
              <a:t>or </a:t>
            </a:r>
            <a:r>
              <a:rPr sz="1200" spc="55" dirty="0">
                <a:latin typeface="Trebuchet MS"/>
                <a:cs typeface="Trebuchet MS"/>
              </a:rPr>
              <a:t>let </a:t>
            </a:r>
            <a:r>
              <a:rPr sz="1200" spc="135" dirty="0">
                <a:latin typeface="Trebuchet MS"/>
                <a:cs typeface="Trebuchet MS"/>
              </a:rPr>
              <a:t>your </a:t>
            </a:r>
            <a:r>
              <a:rPr sz="1200" spc="14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win.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50" dirty="0">
                <a:latin typeface="Trebuchet MS"/>
                <a:cs typeface="Trebuchet MS"/>
              </a:rPr>
              <a:t>Accept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losing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222885" algn="just">
              <a:lnSpc>
                <a:spcPct val="100000"/>
              </a:lnSpc>
              <a:spcBef>
                <a:spcPts val="60"/>
              </a:spcBef>
            </a:pPr>
            <a:r>
              <a:rPr sz="1200" spc="155" dirty="0">
                <a:latin typeface="Trebuchet MS"/>
                <a:cs typeface="Trebuchet MS"/>
              </a:rPr>
              <a:t>game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grace.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611" y="275306"/>
            <a:ext cx="2546350" cy="2122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0" dirty="0">
                <a:latin typeface="Arial"/>
                <a:cs typeface="Arial"/>
              </a:rPr>
              <a:t>BALANCED</a:t>
            </a:r>
            <a:endParaRPr sz="2500">
              <a:latin typeface="Arial"/>
              <a:cs typeface="Arial"/>
            </a:endParaRPr>
          </a:p>
          <a:p>
            <a:pPr marL="60960" marR="5080" algn="just">
              <a:lnSpc>
                <a:spcPct val="112500"/>
              </a:lnSpc>
              <a:spcBef>
                <a:spcPts val="2710"/>
              </a:spcBef>
            </a:pPr>
            <a:r>
              <a:rPr sz="1000" spc="40" dirty="0">
                <a:latin typeface="Trebuchet MS"/>
                <a:cs typeface="Trebuchet MS"/>
              </a:rPr>
              <a:t>Students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who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85" dirty="0">
                <a:latin typeface="Trebuchet MS"/>
                <a:cs typeface="Trebuchet MS"/>
              </a:rPr>
              <a:t>BALANCED </a:t>
            </a:r>
            <a:r>
              <a:rPr sz="1000" spc="90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healthy</a:t>
            </a:r>
            <a:r>
              <a:rPr sz="1000" spc="15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are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aware</a:t>
            </a:r>
            <a:r>
              <a:rPr sz="1000" spc="36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that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eating </a:t>
            </a:r>
            <a:r>
              <a:rPr sz="1000" spc="20" dirty="0">
                <a:latin typeface="Trebuchet MS"/>
                <a:cs typeface="Trebuchet MS"/>
              </a:rPr>
              <a:t> </a:t>
            </a:r>
            <a:r>
              <a:rPr sz="1000" spc="15" dirty="0">
                <a:latin typeface="Trebuchet MS"/>
                <a:cs typeface="Trebuchet MS"/>
              </a:rPr>
              <a:t>properly </a:t>
            </a:r>
            <a:r>
              <a:rPr sz="1000" spc="40" dirty="0">
                <a:latin typeface="Trebuchet MS"/>
                <a:cs typeface="Trebuchet MS"/>
              </a:rPr>
              <a:t>and </a:t>
            </a:r>
            <a:r>
              <a:rPr sz="1000" spc="25" dirty="0">
                <a:latin typeface="Trebuchet MS"/>
                <a:cs typeface="Trebuchet MS"/>
              </a:rPr>
              <a:t>exercising </a:t>
            </a:r>
            <a:r>
              <a:rPr sz="1000" spc="30" dirty="0">
                <a:latin typeface="Trebuchet MS"/>
                <a:cs typeface="Trebuchet MS"/>
              </a:rPr>
              <a:t>is </a:t>
            </a:r>
            <a:r>
              <a:rPr sz="1000" spc="5" dirty="0">
                <a:latin typeface="Trebuchet MS"/>
                <a:cs typeface="Trebuchet MS"/>
              </a:rPr>
              <a:t>important </a:t>
            </a:r>
            <a:r>
              <a:rPr sz="1000" spc="-10" dirty="0">
                <a:latin typeface="Trebuchet MS"/>
                <a:cs typeface="Trebuchet MS"/>
              </a:rPr>
              <a:t>in 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</a:t>
            </a:r>
            <a:r>
              <a:rPr sz="1000" spc="-5" dirty="0">
                <a:latin typeface="Trebuchet MS"/>
                <a:cs typeface="Trebuchet MS"/>
              </a:rPr>
              <a:t> lives.</a:t>
            </a:r>
            <a:r>
              <a:rPr sz="1000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 </a:t>
            </a:r>
            <a:r>
              <a:rPr sz="1000" spc="30" dirty="0">
                <a:latin typeface="Trebuchet MS"/>
                <a:cs typeface="Trebuchet MS"/>
              </a:rPr>
              <a:t>understand</a:t>
            </a:r>
            <a:r>
              <a:rPr sz="1000" spc="3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that</a:t>
            </a:r>
            <a:r>
              <a:rPr sz="1000" spc="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it</a:t>
            </a:r>
            <a:r>
              <a:rPr sz="1000" spc="-40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is </a:t>
            </a:r>
            <a:r>
              <a:rPr sz="1000" spc="3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important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to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have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a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balance</a:t>
            </a:r>
            <a:r>
              <a:rPr sz="1000" spc="-35" dirty="0">
                <a:latin typeface="Trebuchet MS"/>
                <a:cs typeface="Trebuchet MS"/>
              </a:rPr>
              <a:t> </a:t>
            </a:r>
            <a:r>
              <a:rPr sz="1000" spc="30" dirty="0">
                <a:latin typeface="Trebuchet MS"/>
                <a:cs typeface="Trebuchet MS"/>
              </a:rPr>
              <a:t>between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the </a:t>
            </a:r>
            <a:r>
              <a:rPr sz="1000" spc="-290" dirty="0">
                <a:latin typeface="Trebuchet MS"/>
                <a:cs typeface="Trebuchet MS"/>
              </a:rPr>
              <a:t> </a:t>
            </a:r>
            <a:r>
              <a:rPr sz="1000" spc="25" dirty="0">
                <a:latin typeface="Trebuchet MS"/>
                <a:cs typeface="Trebuchet MS"/>
              </a:rPr>
              <a:t>physical</a:t>
            </a: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000" spc="40" dirty="0">
                <a:latin typeface="Trebuchet MS"/>
                <a:cs typeface="Trebuchet MS"/>
              </a:rPr>
              <a:t>and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5" dirty="0">
                <a:latin typeface="Trebuchet MS"/>
                <a:cs typeface="Trebuchet MS"/>
              </a:rPr>
              <a:t>mental</a:t>
            </a:r>
            <a:r>
              <a:rPr sz="1000" spc="10" dirty="0">
                <a:latin typeface="Trebuchet MS"/>
                <a:cs typeface="Trebuchet MS"/>
              </a:rPr>
              <a:t> </a:t>
            </a:r>
            <a:r>
              <a:rPr sz="1000" spc="50" dirty="0">
                <a:latin typeface="Trebuchet MS"/>
                <a:cs typeface="Trebuchet MS"/>
              </a:rPr>
              <a:t>aspects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of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-10" dirty="0">
                <a:latin typeface="Trebuchet MS"/>
                <a:cs typeface="Trebuchet MS"/>
              </a:rPr>
              <a:t>their 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Trebuchet MS"/>
                <a:cs typeface="Trebuchet MS"/>
              </a:rPr>
              <a:t>bodies.</a:t>
            </a:r>
            <a:r>
              <a:rPr sz="1000" spc="25" dirty="0">
                <a:latin typeface="Trebuchet MS"/>
                <a:cs typeface="Trebuchet MS"/>
              </a:rPr>
              <a:t> </a:t>
            </a:r>
            <a:r>
              <a:rPr sz="1000" spc="45" dirty="0">
                <a:latin typeface="Trebuchet MS"/>
                <a:cs typeface="Trebuchet MS"/>
              </a:rPr>
              <a:t>They</a:t>
            </a:r>
            <a:r>
              <a:rPr sz="1000" spc="50" dirty="0">
                <a:latin typeface="Trebuchet MS"/>
                <a:cs typeface="Trebuchet MS"/>
              </a:rPr>
              <a:t> </a:t>
            </a:r>
            <a:r>
              <a:rPr sz="1000" spc="55" dirty="0">
                <a:latin typeface="Trebuchet MS"/>
                <a:cs typeface="Trebuchet MS"/>
              </a:rPr>
              <a:t>spend </a:t>
            </a:r>
            <a:r>
              <a:rPr sz="1000" spc="-10" dirty="0">
                <a:latin typeface="Trebuchet MS"/>
                <a:cs typeface="Trebuchet MS"/>
              </a:rPr>
              <a:t>time</a:t>
            </a:r>
            <a:r>
              <a:rPr sz="1000" spc="-5" dirty="0">
                <a:latin typeface="Trebuchet MS"/>
                <a:cs typeface="Trebuchet MS"/>
              </a:rPr>
              <a:t> </a:t>
            </a:r>
            <a:r>
              <a:rPr sz="1000" spc="35" dirty="0">
                <a:latin typeface="Trebuchet MS"/>
                <a:cs typeface="Trebuchet MS"/>
              </a:rPr>
              <a:t>doing</a:t>
            </a:r>
            <a:r>
              <a:rPr sz="1000" spc="40" dirty="0">
                <a:latin typeface="Trebuchet MS"/>
                <a:cs typeface="Trebuchet MS"/>
              </a:rPr>
              <a:t> many 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dirty="0">
                <a:latin typeface="Trebuchet MS"/>
                <a:cs typeface="Trebuchet MS"/>
              </a:rPr>
              <a:t>different</a:t>
            </a:r>
            <a:r>
              <a:rPr sz="1000" spc="-30" dirty="0">
                <a:latin typeface="Trebuchet MS"/>
                <a:cs typeface="Trebuchet MS"/>
              </a:rPr>
              <a:t> </a:t>
            </a:r>
            <a:r>
              <a:rPr sz="1000" spc="10" dirty="0">
                <a:latin typeface="Trebuchet MS"/>
                <a:cs typeface="Trebuchet MS"/>
              </a:rPr>
              <a:t>things.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189" y="2611551"/>
            <a:ext cx="20802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60" dirty="0">
                <a:latin typeface="Arial"/>
                <a:cs typeface="Arial"/>
              </a:rPr>
              <a:t>WHAT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40" dirty="0">
                <a:latin typeface="Arial"/>
                <a:cs typeface="Arial"/>
              </a:rPr>
              <a:t>CAN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55" dirty="0">
                <a:latin typeface="Arial"/>
                <a:cs typeface="Arial"/>
              </a:rPr>
              <a:t>YOU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THE</a:t>
            </a:r>
            <a:r>
              <a:rPr spc="-10" dirty="0"/>
              <a:t> </a:t>
            </a:r>
            <a:r>
              <a:rPr spc="-55" dirty="0"/>
              <a:t>PEACE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83583" y="537562"/>
            <a:ext cx="157734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25" dirty="0">
                <a:latin typeface="Arial"/>
                <a:cs typeface="Arial"/>
              </a:rPr>
              <a:t>ATTITUDE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1053" y="870937"/>
            <a:ext cx="15824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25" dirty="0">
                <a:latin typeface="Arial"/>
                <a:cs typeface="Arial"/>
              </a:rPr>
              <a:t>S</a:t>
            </a:r>
            <a:r>
              <a:rPr sz="2500" b="1" spc="15" dirty="0">
                <a:latin typeface="Arial"/>
                <a:cs typeface="Arial"/>
              </a:rPr>
              <a:t>C</a:t>
            </a:r>
            <a:r>
              <a:rPr sz="2500" b="1" spc="5" dirty="0">
                <a:latin typeface="Arial"/>
                <a:cs typeface="Arial"/>
              </a:rPr>
              <a:t>H</a:t>
            </a:r>
            <a:r>
              <a:rPr sz="2500" b="1" spc="-100" dirty="0">
                <a:latin typeface="Arial"/>
                <a:cs typeface="Arial"/>
              </a:rPr>
              <a:t>OO</a:t>
            </a:r>
            <a:r>
              <a:rPr sz="2500" b="1" spc="75" dirty="0">
                <a:latin typeface="Arial"/>
                <a:cs typeface="Arial"/>
              </a:rPr>
              <a:t>L</a:t>
            </a:r>
            <a:r>
              <a:rPr sz="2500" b="1" spc="-20" dirty="0">
                <a:latin typeface="Arial"/>
                <a:cs typeface="Arial"/>
              </a:rPr>
              <a:t>S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7796" y="2344852"/>
            <a:ext cx="11474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25" dirty="0">
                <a:latin typeface="Arial"/>
                <a:cs typeface="Arial"/>
              </a:rPr>
              <a:t>M</a:t>
            </a:r>
            <a:r>
              <a:rPr sz="2100" b="1" spc="20" dirty="0">
                <a:latin typeface="Arial"/>
                <a:cs typeface="Arial"/>
              </a:rPr>
              <a:t>I</a:t>
            </a:r>
            <a:r>
              <a:rPr sz="2100" b="1" spc="-15" dirty="0">
                <a:latin typeface="Arial"/>
                <a:cs typeface="Arial"/>
              </a:rPr>
              <a:t>SS</a:t>
            </a:r>
            <a:r>
              <a:rPr sz="2100" b="1" spc="20" dirty="0">
                <a:latin typeface="Arial"/>
                <a:cs typeface="Arial"/>
              </a:rPr>
              <a:t>I</a:t>
            </a:r>
            <a:r>
              <a:rPr sz="2100" b="1" spc="-80" dirty="0">
                <a:latin typeface="Arial"/>
                <a:cs typeface="Arial"/>
              </a:rPr>
              <a:t>O</a:t>
            </a:r>
            <a:r>
              <a:rPr sz="2100" b="1" spc="5" dirty="0">
                <a:latin typeface="Arial"/>
                <a:cs typeface="Arial"/>
              </a:rPr>
              <a:t>N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19196" y="375015"/>
            <a:ext cx="301942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65" dirty="0">
                <a:latin typeface="Arial"/>
                <a:cs typeface="Arial"/>
              </a:rPr>
              <a:t>IB</a:t>
            </a:r>
            <a:r>
              <a:rPr sz="2500" b="1" spc="220" dirty="0">
                <a:latin typeface="Arial"/>
                <a:cs typeface="Arial"/>
              </a:rPr>
              <a:t> </a:t>
            </a:r>
            <a:r>
              <a:rPr sz="2500" b="1" spc="-60" dirty="0">
                <a:latin typeface="Arial"/>
                <a:cs typeface="Arial"/>
              </a:rPr>
              <a:t>PYP</a:t>
            </a:r>
            <a:r>
              <a:rPr sz="2500" b="1" spc="220" dirty="0">
                <a:latin typeface="Arial"/>
                <a:cs typeface="Arial"/>
              </a:rPr>
              <a:t> </a:t>
            </a:r>
            <a:r>
              <a:rPr sz="2500" b="1" spc="-35" dirty="0">
                <a:latin typeface="Arial"/>
                <a:cs typeface="Arial"/>
              </a:rPr>
              <a:t>CANDIDATE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19196" y="708390"/>
            <a:ext cx="2866390" cy="2416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20" dirty="0">
                <a:latin typeface="Arial"/>
                <a:cs typeface="Arial"/>
              </a:rPr>
              <a:t>SCHOOL</a:t>
            </a:r>
            <a:endParaRPr sz="2500">
              <a:latin typeface="Arial"/>
              <a:cs typeface="Arial"/>
            </a:endParaRPr>
          </a:p>
          <a:p>
            <a:pPr marL="12700" marR="67945" algn="just">
              <a:lnSpc>
                <a:spcPct val="108000"/>
              </a:lnSpc>
              <a:spcBef>
                <a:spcPts val="2995"/>
              </a:spcBef>
            </a:pPr>
            <a:r>
              <a:rPr sz="1100" spc="185" dirty="0">
                <a:latin typeface="Trebuchet MS"/>
                <a:cs typeface="Trebuchet MS"/>
              </a:rPr>
              <a:t>TPAS </a:t>
            </a:r>
            <a:r>
              <a:rPr sz="1100" spc="90" dirty="0">
                <a:latin typeface="Trebuchet MS"/>
                <a:cs typeface="Trebuchet MS"/>
              </a:rPr>
              <a:t>is </a:t>
            </a:r>
            <a:r>
              <a:rPr sz="1100" spc="40" dirty="0">
                <a:latin typeface="Trebuchet MS"/>
                <a:cs typeface="Trebuchet MS"/>
              </a:rPr>
              <a:t>a </a:t>
            </a:r>
            <a:r>
              <a:rPr sz="1100" spc="135" dirty="0">
                <a:latin typeface="Trebuchet MS"/>
                <a:cs typeface="Trebuchet MS"/>
              </a:rPr>
              <a:t>Candidate </a:t>
            </a:r>
            <a:r>
              <a:rPr sz="1100" spc="150" dirty="0">
                <a:latin typeface="Trebuchet MS"/>
                <a:cs typeface="Trebuchet MS"/>
              </a:rPr>
              <a:t>School </a:t>
            </a:r>
            <a:r>
              <a:rPr sz="1100" spc="90" dirty="0">
                <a:latin typeface="Trebuchet MS"/>
                <a:cs typeface="Trebuchet MS"/>
              </a:rPr>
              <a:t>for the </a:t>
            </a:r>
            <a:r>
              <a:rPr sz="1100" spc="9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IB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25" dirty="0">
                <a:latin typeface="Trebuchet MS"/>
                <a:cs typeface="Trebuchet MS"/>
              </a:rPr>
              <a:t>PYP.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130" dirty="0">
                <a:latin typeface="Trebuchet MS"/>
                <a:cs typeface="Trebuchet MS"/>
              </a:rPr>
              <a:t>This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40" dirty="0">
                <a:latin typeface="Trebuchet MS"/>
                <a:cs typeface="Trebuchet MS"/>
              </a:rPr>
              <a:t>school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is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40" dirty="0">
                <a:latin typeface="Trebuchet MS"/>
                <a:cs typeface="Trebuchet MS"/>
              </a:rPr>
              <a:t>pursuing</a:t>
            </a: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100" spc="114" dirty="0">
                <a:latin typeface="Trebuchet MS"/>
                <a:cs typeface="Trebuchet MS"/>
              </a:rPr>
              <a:t>authorization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40" dirty="0">
                <a:latin typeface="Trebuchet MS"/>
                <a:cs typeface="Trebuchet MS"/>
              </a:rPr>
              <a:t>as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95" dirty="0">
                <a:latin typeface="Trebuchet MS"/>
                <a:cs typeface="Trebuchet MS"/>
              </a:rPr>
              <a:t>an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IB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120" dirty="0">
                <a:latin typeface="Trebuchet MS"/>
                <a:cs typeface="Trebuchet MS"/>
              </a:rPr>
              <a:t>World</a:t>
            </a:r>
            <a:endParaRPr sz="1100">
              <a:latin typeface="Trebuchet MS"/>
              <a:cs typeface="Trebuchet MS"/>
            </a:endParaRPr>
          </a:p>
          <a:p>
            <a:pPr marL="12700" marR="401955" algn="just">
              <a:lnSpc>
                <a:spcPct val="108000"/>
              </a:lnSpc>
            </a:pPr>
            <a:r>
              <a:rPr sz="1100" spc="130" dirty="0">
                <a:latin typeface="Trebuchet MS"/>
                <a:cs typeface="Trebuchet MS"/>
              </a:rPr>
              <a:t>School. </a:t>
            </a:r>
            <a:r>
              <a:rPr sz="1100" spc="150" dirty="0">
                <a:latin typeface="Trebuchet MS"/>
                <a:cs typeface="Trebuchet MS"/>
              </a:rPr>
              <a:t>These </a:t>
            </a:r>
            <a:r>
              <a:rPr sz="1100" spc="95" dirty="0">
                <a:latin typeface="Trebuchet MS"/>
                <a:cs typeface="Trebuchet MS"/>
              </a:rPr>
              <a:t>are </a:t>
            </a:r>
            <a:r>
              <a:rPr sz="1100" spc="155" dirty="0">
                <a:latin typeface="Trebuchet MS"/>
                <a:cs typeface="Trebuchet MS"/>
              </a:rPr>
              <a:t>schools </a:t>
            </a:r>
            <a:r>
              <a:rPr sz="1100" spc="85" dirty="0">
                <a:latin typeface="Trebuchet MS"/>
                <a:cs typeface="Trebuchet MS"/>
              </a:rPr>
              <a:t>that </a:t>
            </a:r>
            <a:r>
              <a:rPr sz="1100" spc="-320" dirty="0">
                <a:latin typeface="Trebuchet MS"/>
                <a:cs typeface="Trebuchet MS"/>
              </a:rPr>
              <a:t> </a:t>
            </a:r>
            <a:r>
              <a:rPr sz="1100" spc="135" dirty="0">
                <a:latin typeface="Trebuchet MS"/>
                <a:cs typeface="Trebuchet MS"/>
              </a:rPr>
              <a:t>share </a:t>
            </a:r>
            <a:r>
              <a:rPr sz="1100" spc="40" dirty="0">
                <a:latin typeface="Trebuchet MS"/>
                <a:cs typeface="Trebuchet MS"/>
              </a:rPr>
              <a:t>a </a:t>
            </a:r>
            <a:r>
              <a:rPr sz="1100" spc="145" dirty="0">
                <a:latin typeface="Trebuchet MS"/>
                <a:cs typeface="Trebuchet MS"/>
              </a:rPr>
              <a:t>common </a:t>
            </a:r>
            <a:r>
              <a:rPr sz="1100" spc="160" dirty="0">
                <a:latin typeface="Trebuchet MS"/>
                <a:cs typeface="Trebuchet MS"/>
              </a:rPr>
              <a:t>philosophy—a </a:t>
            </a:r>
            <a:r>
              <a:rPr sz="1100" spc="-320" dirty="0">
                <a:latin typeface="Trebuchet MS"/>
                <a:cs typeface="Trebuchet MS"/>
              </a:rPr>
              <a:t> </a:t>
            </a:r>
            <a:r>
              <a:rPr sz="1100" spc="120" dirty="0">
                <a:latin typeface="Trebuchet MS"/>
                <a:cs typeface="Trebuchet MS"/>
              </a:rPr>
              <a:t>commitment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65" dirty="0">
                <a:latin typeface="Trebuchet MS"/>
                <a:cs typeface="Trebuchet MS"/>
              </a:rPr>
              <a:t>to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20" dirty="0">
                <a:latin typeface="Trebuchet MS"/>
                <a:cs typeface="Trebuchet MS"/>
              </a:rPr>
              <a:t>high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quality,</a:t>
            </a:r>
            <a:endParaRPr sz="1100">
              <a:latin typeface="Trebuchet MS"/>
              <a:cs typeface="Trebuchet MS"/>
            </a:endParaRPr>
          </a:p>
          <a:p>
            <a:pPr marL="12700" marR="5080" algn="just">
              <a:lnSpc>
                <a:spcPct val="108000"/>
              </a:lnSpc>
            </a:pPr>
            <a:r>
              <a:rPr sz="1100" spc="120" dirty="0">
                <a:latin typeface="Trebuchet MS"/>
                <a:cs typeface="Trebuchet MS"/>
              </a:rPr>
              <a:t>challenging, </a:t>
            </a:r>
            <a:r>
              <a:rPr sz="1100" spc="105" dirty="0">
                <a:latin typeface="Trebuchet MS"/>
                <a:cs typeface="Trebuchet MS"/>
              </a:rPr>
              <a:t>international </a:t>
            </a:r>
            <a:r>
              <a:rPr sz="1100" spc="125" dirty="0">
                <a:latin typeface="Trebuchet MS"/>
                <a:cs typeface="Trebuchet MS"/>
              </a:rPr>
              <a:t>education </a:t>
            </a:r>
            <a:r>
              <a:rPr sz="1100" spc="-320" dirty="0">
                <a:latin typeface="Trebuchet MS"/>
                <a:cs typeface="Trebuchet MS"/>
              </a:rPr>
              <a:t> 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55" dirty="0">
                <a:latin typeface="Trebuchet MS"/>
                <a:cs typeface="Trebuchet MS"/>
              </a:rPr>
              <a:t>h</a:t>
            </a: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-40" dirty="0">
                <a:latin typeface="Trebuchet MS"/>
                <a:cs typeface="Trebuchet MS"/>
              </a:rPr>
              <a:t>t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[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280" dirty="0">
                <a:latin typeface="Trebuchet MS"/>
                <a:cs typeface="Trebuchet MS"/>
              </a:rPr>
              <a:t>S</a:t>
            </a:r>
            <a:r>
              <a:rPr sz="1100" spc="175" dirty="0">
                <a:latin typeface="Trebuchet MS"/>
                <a:cs typeface="Trebuchet MS"/>
              </a:rPr>
              <a:t>c</a:t>
            </a:r>
            <a:r>
              <a:rPr sz="1100" spc="155" dirty="0">
                <a:latin typeface="Trebuchet MS"/>
                <a:cs typeface="Trebuchet MS"/>
              </a:rPr>
              <a:t>h</a:t>
            </a:r>
            <a:r>
              <a:rPr sz="1100" spc="175" dirty="0">
                <a:latin typeface="Trebuchet MS"/>
                <a:cs typeface="Trebuchet MS"/>
              </a:rPr>
              <a:t>oo</a:t>
            </a:r>
            <a:r>
              <a:rPr sz="1100" spc="-65" dirty="0">
                <a:latin typeface="Trebuchet MS"/>
                <a:cs typeface="Trebuchet MS"/>
              </a:rPr>
              <a:t>l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35" dirty="0">
                <a:latin typeface="Trebuchet MS"/>
                <a:cs typeface="Trebuchet MS"/>
              </a:rPr>
              <a:t>N</a:t>
            </a:r>
            <a:r>
              <a:rPr sz="1100" spc="150" dirty="0">
                <a:latin typeface="Trebuchet MS"/>
                <a:cs typeface="Trebuchet MS"/>
              </a:rPr>
              <a:t>ame</a:t>
            </a:r>
            <a:r>
              <a:rPr sz="1100" spc="-10" dirty="0">
                <a:latin typeface="Trebuchet MS"/>
                <a:cs typeface="Trebuchet MS"/>
              </a:rPr>
              <a:t>]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80" dirty="0">
                <a:latin typeface="Trebuchet MS"/>
                <a:cs typeface="Trebuchet MS"/>
              </a:rPr>
              <a:t>b</a:t>
            </a:r>
            <a:r>
              <a:rPr sz="1100" spc="150" dirty="0">
                <a:latin typeface="Trebuchet MS"/>
                <a:cs typeface="Trebuchet MS"/>
              </a:rPr>
              <a:t>e</a:t>
            </a:r>
            <a:r>
              <a:rPr sz="1100" spc="45" dirty="0">
                <a:latin typeface="Trebuchet MS"/>
                <a:cs typeface="Trebuchet MS"/>
              </a:rPr>
              <a:t>l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50" dirty="0">
                <a:latin typeface="Trebuchet MS"/>
                <a:cs typeface="Trebuchet MS"/>
              </a:rPr>
              <a:t>e</a:t>
            </a:r>
            <a:r>
              <a:rPr sz="1100" spc="180" dirty="0">
                <a:latin typeface="Trebuchet MS"/>
                <a:cs typeface="Trebuchet MS"/>
              </a:rPr>
              <a:t>v</a:t>
            </a:r>
            <a:r>
              <a:rPr sz="1100" spc="150" dirty="0">
                <a:latin typeface="Trebuchet MS"/>
                <a:cs typeface="Trebuchet MS"/>
              </a:rPr>
              <a:t>e</a:t>
            </a:r>
            <a:r>
              <a:rPr sz="1100" spc="125" dirty="0">
                <a:latin typeface="Trebuchet MS"/>
                <a:cs typeface="Trebuchet MS"/>
              </a:rPr>
              <a:t>s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25" dirty="0">
                <a:latin typeface="Trebuchet MS"/>
                <a:cs typeface="Trebuchet MS"/>
              </a:rPr>
              <a:t>s</a:t>
            </a: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100" spc="110" dirty="0">
                <a:latin typeface="Trebuchet MS"/>
                <a:cs typeface="Trebuchet MS"/>
              </a:rPr>
              <a:t>important</a:t>
            </a:r>
            <a:r>
              <a:rPr sz="1100" spc="180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for</a:t>
            </a:r>
            <a:r>
              <a:rPr sz="1100" spc="180" dirty="0">
                <a:latin typeface="Trebuchet MS"/>
                <a:cs typeface="Trebuchet MS"/>
              </a:rPr>
              <a:t> </a:t>
            </a:r>
            <a:r>
              <a:rPr sz="1100" spc="105" dirty="0">
                <a:latin typeface="Trebuchet MS"/>
                <a:cs typeface="Trebuchet MS"/>
              </a:rPr>
              <a:t>our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125" dirty="0">
                <a:latin typeface="Trebuchet MS"/>
                <a:cs typeface="Trebuchet MS"/>
              </a:rPr>
              <a:t>students.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9196" y="3279556"/>
            <a:ext cx="2858770" cy="219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7630">
              <a:lnSpc>
                <a:spcPct val="108000"/>
              </a:lnSpc>
              <a:spcBef>
                <a:spcPts val="100"/>
              </a:spcBef>
            </a:pPr>
            <a:r>
              <a:rPr sz="1100" spc="145" dirty="0">
                <a:latin typeface="Trebuchet MS"/>
                <a:cs typeface="Trebuchet MS"/>
              </a:rPr>
              <a:t>*Only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155" dirty="0">
                <a:latin typeface="Trebuchet MS"/>
                <a:cs typeface="Trebuchet MS"/>
              </a:rPr>
              <a:t>schools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25" dirty="0">
                <a:latin typeface="Trebuchet MS"/>
                <a:cs typeface="Trebuchet MS"/>
              </a:rPr>
              <a:t>authorized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25" dirty="0">
                <a:latin typeface="Trebuchet MS"/>
                <a:cs typeface="Trebuchet MS"/>
              </a:rPr>
              <a:t>by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the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IB </a:t>
            </a:r>
            <a:r>
              <a:rPr sz="1100" spc="-315" dirty="0">
                <a:latin typeface="Trebuchet MS"/>
                <a:cs typeface="Trebuchet MS"/>
              </a:rPr>
              <a:t> </a:t>
            </a:r>
            <a:r>
              <a:rPr sz="1100" spc="204" dirty="0">
                <a:latin typeface="Trebuchet MS"/>
                <a:cs typeface="Trebuchet MS"/>
              </a:rPr>
              <a:t>O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225" dirty="0">
                <a:latin typeface="Trebuchet MS"/>
                <a:cs typeface="Trebuchet MS"/>
              </a:rPr>
              <a:t>g</a:t>
            </a:r>
            <a:r>
              <a:rPr sz="1100" spc="150" dirty="0">
                <a:latin typeface="Trebuchet MS"/>
                <a:cs typeface="Trebuchet MS"/>
              </a:rPr>
              <a:t>an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80" dirty="0">
                <a:latin typeface="Trebuchet MS"/>
                <a:cs typeface="Trebuchet MS"/>
              </a:rPr>
              <a:t>z</a:t>
            </a: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40" dirty="0">
                <a:latin typeface="Trebuchet MS"/>
                <a:cs typeface="Trebuchet MS"/>
              </a:rPr>
              <a:t>n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75" dirty="0">
                <a:latin typeface="Trebuchet MS"/>
                <a:cs typeface="Trebuchet MS"/>
              </a:rPr>
              <a:t>c</a:t>
            </a: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40" dirty="0">
                <a:latin typeface="Trebuchet MS"/>
                <a:cs typeface="Trebuchet MS"/>
              </a:rPr>
              <a:t>n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100" dirty="0">
                <a:latin typeface="Trebuchet MS"/>
                <a:cs typeface="Trebuchet MS"/>
              </a:rPr>
              <a:t>ff</a:t>
            </a:r>
            <a:r>
              <a:rPr sz="1100" spc="150" dirty="0">
                <a:latin typeface="Trebuchet MS"/>
                <a:cs typeface="Trebuchet MS"/>
              </a:rPr>
              <a:t>e</a:t>
            </a:r>
            <a:r>
              <a:rPr sz="1100" spc="-10" dirty="0">
                <a:latin typeface="Trebuchet MS"/>
                <a:cs typeface="Trebuchet MS"/>
              </a:rPr>
              <a:t>r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50" dirty="0">
                <a:latin typeface="Trebuchet MS"/>
                <a:cs typeface="Trebuchet MS"/>
              </a:rPr>
              <a:t>an</a:t>
            </a:r>
            <a:r>
              <a:rPr sz="1100" spc="70" dirty="0">
                <a:latin typeface="Trebuchet MS"/>
                <a:cs typeface="Trebuchet MS"/>
              </a:rPr>
              <a:t>y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-10" dirty="0">
                <a:latin typeface="Trebuchet MS"/>
                <a:cs typeface="Trebuchet MS"/>
              </a:rPr>
              <a:t>f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-55" dirty="0">
                <a:latin typeface="Trebuchet MS"/>
                <a:cs typeface="Trebuchet MS"/>
              </a:rPr>
              <a:t>i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25" dirty="0">
                <a:latin typeface="Trebuchet MS"/>
                <a:cs typeface="Trebuchet MS"/>
              </a:rPr>
              <a:t>s</a:t>
            </a:r>
            <a:endParaRPr sz="1100">
              <a:latin typeface="Trebuchet MS"/>
              <a:cs typeface="Trebuchet MS"/>
            </a:endParaRPr>
          </a:p>
          <a:p>
            <a:pPr marL="12700" marR="247650">
              <a:lnSpc>
                <a:spcPct val="108000"/>
              </a:lnSpc>
            </a:pPr>
            <a:r>
              <a:rPr sz="1100" spc="100" dirty="0">
                <a:latin typeface="Trebuchet MS"/>
                <a:cs typeface="Trebuchet MS"/>
              </a:rPr>
              <a:t>four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35" dirty="0">
                <a:latin typeface="Trebuchet MS"/>
                <a:cs typeface="Trebuchet MS"/>
              </a:rPr>
              <a:t>academic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35" dirty="0">
                <a:latin typeface="Trebuchet MS"/>
                <a:cs typeface="Trebuchet MS"/>
              </a:rPr>
              <a:t>programmes: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the </a:t>
            </a:r>
            <a:r>
              <a:rPr sz="1100" spc="95" dirty="0">
                <a:latin typeface="Trebuchet MS"/>
                <a:cs typeface="Trebuchet MS"/>
              </a:rPr>
              <a:t> 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50" dirty="0">
                <a:latin typeface="Trebuchet MS"/>
                <a:cs typeface="Trebuchet MS"/>
              </a:rPr>
              <a:t>ma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70" dirty="0">
                <a:latin typeface="Trebuchet MS"/>
                <a:cs typeface="Trebuchet MS"/>
              </a:rPr>
              <a:t>y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10" dirty="0">
                <a:latin typeface="Trebuchet MS"/>
                <a:cs typeface="Trebuchet MS"/>
              </a:rPr>
              <a:t>Y</a:t>
            </a:r>
            <a:r>
              <a:rPr sz="1100" spc="150" dirty="0">
                <a:latin typeface="Trebuchet MS"/>
                <a:cs typeface="Trebuchet MS"/>
              </a:rPr>
              <a:t>ea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25" dirty="0">
                <a:latin typeface="Trebuchet MS"/>
                <a:cs typeface="Trebuchet MS"/>
              </a:rPr>
              <a:t>s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225" dirty="0">
                <a:latin typeface="Trebuchet MS"/>
                <a:cs typeface="Trebuchet MS"/>
              </a:rPr>
              <a:t>g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50" dirty="0">
                <a:latin typeface="Trebuchet MS"/>
                <a:cs typeface="Trebuchet MS"/>
              </a:rPr>
              <a:t>amm</a:t>
            </a:r>
            <a:r>
              <a:rPr sz="1100" spc="40" dirty="0">
                <a:latin typeface="Trebuchet MS"/>
                <a:cs typeface="Trebuchet MS"/>
              </a:rPr>
              <a:t>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(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210" dirty="0">
                <a:latin typeface="Trebuchet MS"/>
                <a:cs typeface="Trebuchet MS"/>
              </a:rPr>
              <a:t>Y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)</a:t>
            </a:r>
            <a:r>
              <a:rPr sz="1100" spc="-85" dirty="0">
                <a:latin typeface="Trebuchet MS"/>
                <a:cs typeface="Trebuchet MS"/>
              </a:rPr>
              <a:t>,  </a:t>
            </a:r>
            <a:r>
              <a:rPr sz="1100" spc="90" dirty="0">
                <a:latin typeface="Trebuchet MS"/>
                <a:cs typeface="Trebuchet MS"/>
              </a:rPr>
              <a:t>the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135" dirty="0">
                <a:latin typeface="Trebuchet MS"/>
                <a:cs typeface="Trebuchet MS"/>
              </a:rPr>
              <a:t>Middle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50" dirty="0">
                <a:latin typeface="Trebuchet MS"/>
                <a:cs typeface="Trebuchet MS"/>
              </a:rPr>
              <a:t>Years</a:t>
            </a:r>
            <a:r>
              <a:rPr sz="1100" spc="185" dirty="0">
                <a:latin typeface="Trebuchet MS"/>
                <a:cs typeface="Trebuchet MS"/>
              </a:rPr>
              <a:t> </a:t>
            </a:r>
            <a:r>
              <a:rPr sz="1100" spc="145" dirty="0">
                <a:latin typeface="Trebuchet MS"/>
                <a:cs typeface="Trebuchet MS"/>
              </a:rPr>
              <a:t>Programme</a:t>
            </a:r>
            <a:endParaRPr sz="1100">
              <a:latin typeface="Trebuchet MS"/>
              <a:cs typeface="Trebuchet MS"/>
            </a:endParaRPr>
          </a:p>
          <a:p>
            <a:pPr marL="12700" marR="101600">
              <a:lnSpc>
                <a:spcPct val="108000"/>
              </a:lnSpc>
            </a:pPr>
            <a:r>
              <a:rPr sz="1100" spc="-10" dirty="0">
                <a:latin typeface="Trebuchet MS"/>
                <a:cs typeface="Trebuchet MS"/>
              </a:rPr>
              <a:t>(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330" dirty="0">
                <a:latin typeface="Trebuchet MS"/>
                <a:cs typeface="Trebuchet MS"/>
              </a:rPr>
              <a:t>M</a:t>
            </a:r>
            <a:r>
              <a:rPr sz="1100" spc="210" dirty="0">
                <a:latin typeface="Trebuchet MS"/>
                <a:cs typeface="Trebuchet MS"/>
              </a:rPr>
              <a:t>Y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)</a:t>
            </a:r>
            <a:r>
              <a:rPr sz="1100" spc="-100" dirty="0">
                <a:latin typeface="Trebuchet MS"/>
                <a:cs typeface="Trebuchet MS"/>
              </a:rPr>
              <a:t>,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55" dirty="0">
                <a:latin typeface="Trebuchet MS"/>
                <a:cs typeface="Trebuchet MS"/>
              </a:rPr>
              <a:t>h</a:t>
            </a:r>
            <a:r>
              <a:rPr sz="1100" spc="40" dirty="0">
                <a:latin typeface="Trebuchet MS"/>
                <a:cs typeface="Trebuchet MS"/>
              </a:rPr>
              <a:t>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25" dirty="0">
                <a:latin typeface="Trebuchet MS"/>
                <a:cs typeface="Trebuchet MS"/>
              </a:rPr>
              <a:t>D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65" dirty="0">
                <a:latin typeface="Trebuchet MS"/>
                <a:cs typeface="Trebuchet MS"/>
              </a:rPr>
              <a:t>p</a:t>
            </a:r>
            <a:r>
              <a:rPr sz="1100" spc="45" dirty="0">
                <a:latin typeface="Trebuchet MS"/>
                <a:cs typeface="Trebuchet MS"/>
              </a:rPr>
              <a:t>l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150" dirty="0">
                <a:latin typeface="Trebuchet MS"/>
                <a:cs typeface="Trebuchet MS"/>
              </a:rPr>
              <a:t>m</a:t>
            </a:r>
            <a:r>
              <a:rPr sz="1100" spc="40" dirty="0">
                <a:latin typeface="Trebuchet MS"/>
                <a:cs typeface="Trebuchet MS"/>
              </a:rPr>
              <a:t>a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225" dirty="0">
                <a:latin typeface="Trebuchet MS"/>
                <a:cs typeface="Trebuchet MS"/>
              </a:rPr>
              <a:t>g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50" dirty="0">
                <a:latin typeface="Trebuchet MS"/>
                <a:cs typeface="Trebuchet MS"/>
              </a:rPr>
              <a:t>amme</a:t>
            </a:r>
            <a:r>
              <a:rPr sz="1100" spc="-100" dirty="0">
                <a:latin typeface="Trebuchet MS"/>
                <a:cs typeface="Trebuchet MS"/>
              </a:rPr>
              <a:t>,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-5" dirty="0">
                <a:latin typeface="Trebuchet MS"/>
                <a:cs typeface="Trebuchet MS"/>
              </a:rPr>
              <a:t>r  </a:t>
            </a:r>
            <a:r>
              <a:rPr sz="1100" spc="90" dirty="0">
                <a:latin typeface="Trebuchet MS"/>
                <a:cs typeface="Trebuchet MS"/>
              </a:rPr>
              <a:t>the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30" dirty="0">
                <a:latin typeface="Trebuchet MS"/>
                <a:cs typeface="Trebuchet MS"/>
              </a:rPr>
              <a:t>Career-related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145" dirty="0">
                <a:latin typeface="Trebuchet MS"/>
                <a:cs typeface="Trebuchet MS"/>
              </a:rPr>
              <a:t>Programme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rebuchet MS"/>
                <a:cs typeface="Trebuchet MS"/>
              </a:rPr>
              <a:t>(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250" dirty="0">
                <a:latin typeface="Trebuchet MS"/>
                <a:cs typeface="Trebuchet MS"/>
              </a:rPr>
              <a:t>C</a:t>
            </a:r>
            <a:r>
              <a:rPr sz="1100" spc="19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)</a:t>
            </a:r>
            <a:r>
              <a:rPr sz="1100" spc="-105" dirty="0">
                <a:latin typeface="Trebuchet MS"/>
                <a:cs typeface="Trebuchet MS"/>
              </a:rPr>
              <a:t>.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50" dirty="0">
                <a:latin typeface="Trebuchet MS"/>
                <a:cs typeface="Trebuchet MS"/>
              </a:rPr>
              <a:t>C</a:t>
            </a:r>
            <a:r>
              <a:rPr sz="1100" spc="150" dirty="0">
                <a:latin typeface="Trebuchet MS"/>
                <a:cs typeface="Trebuchet MS"/>
              </a:rPr>
              <a:t>an</a:t>
            </a:r>
            <a:r>
              <a:rPr sz="1100" spc="180" dirty="0">
                <a:latin typeface="Trebuchet MS"/>
                <a:cs typeface="Trebuchet MS"/>
              </a:rPr>
              <a:t>d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80" dirty="0">
                <a:latin typeface="Trebuchet MS"/>
                <a:cs typeface="Trebuchet MS"/>
              </a:rPr>
              <a:t>d</a:t>
            </a: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40" dirty="0">
                <a:latin typeface="Trebuchet MS"/>
                <a:cs typeface="Trebuchet MS"/>
              </a:rPr>
              <a:t>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35" dirty="0">
                <a:latin typeface="Trebuchet MS"/>
                <a:cs typeface="Trebuchet MS"/>
              </a:rPr>
              <a:t>s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45" dirty="0">
                <a:latin typeface="Trebuchet MS"/>
                <a:cs typeface="Trebuchet MS"/>
              </a:rPr>
              <a:t>u</a:t>
            </a:r>
            <a:r>
              <a:rPr sz="1100" spc="125" dirty="0">
                <a:latin typeface="Trebuchet MS"/>
                <a:cs typeface="Trebuchet MS"/>
              </a:rPr>
              <a:t>s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225" dirty="0">
                <a:latin typeface="Trebuchet MS"/>
                <a:cs typeface="Trebuchet MS"/>
              </a:rPr>
              <a:t>g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180" dirty="0">
                <a:latin typeface="Trebuchet MS"/>
                <a:cs typeface="Trebuchet MS"/>
              </a:rPr>
              <a:t>v</a:t>
            </a:r>
            <a:r>
              <a:rPr sz="1100" spc="150" dirty="0">
                <a:latin typeface="Trebuchet MS"/>
                <a:cs typeface="Trebuchet MS"/>
              </a:rPr>
              <a:t>e</a:t>
            </a:r>
            <a:r>
              <a:rPr sz="1100" spc="125" dirty="0">
                <a:latin typeface="Trebuchet MS"/>
                <a:cs typeface="Trebuchet MS"/>
              </a:rPr>
              <a:t>s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50" dirty="0">
                <a:latin typeface="Trebuchet MS"/>
                <a:cs typeface="Trebuchet MS"/>
              </a:rPr>
              <a:t>n</a:t>
            </a:r>
            <a:r>
              <a:rPr sz="1100" spc="65" dirty="0">
                <a:latin typeface="Trebuchet MS"/>
                <a:cs typeface="Trebuchet MS"/>
              </a:rPr>
              <a:t>o</a:t>
            </a:r>
            <a:endParaRPr sz="1100">
              <a:latin typeface="Trebuchet MS"/>
              <a:cs typeface="Trebuchet MS"/>
            </a:endParaRPr>
          </a:p>
          <a:p>
            <a:pPr marL="12700" marR="5080">
              <a:lnSpc>
                <a:spcPct val="108000"/>
              </a:lnSpc>
            </a:pPr>
            <a:r>
              <a:rPr sz="1100" spc="130" dirty="0">
                <a:latin typeface="Trebuchet MS"/>
                <a:cs typeface="Trebuchet MS"/>
              </a:rPr>
              <a:t>guarantee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85" dirty="0">
                <a:latin typeface="Trebuchet MS"/>
                <a:cs typeface="Trebuchet MS"/>
              </a:rPr>
              <a:t>that</a:t>
            </a:r>
            <a:r>
              <a:rPr sz="1100" spc="200" dirty="0">
                <a:latin typeface="Trebuchet MS"/>
                <a:cs typeface="Trebuchet MS"/>
              </a:rPr>
              <a:t> </a:t>
            </a:r>
            <a:r>
              <a:rPr sz="1100" spc="114" dirty="0">
                <a:latin typeface="Trebuchet MS"/>
                <a:cs typeface="Trebuchet MS"/>
              </a:rPr>
              <a:t>authorization</a:t>
            </a:r>
            <a:r>
              <a:rPr sz="1100" spc="200" dirty="0">
                <a:latin typeface="Trebuchet MS"/>
                <a:cs typeface="Trebuchet MS"/>
              </a:rPr>
              <a:t> </a:t>
            </a:r>
            <a:r>
              <a:rPr sz="1100" spc="55" dirty="0">
                <a:latin typeface="Trebuchet MS"/>
                <a:cs typeface="Trebuchet MS"/>
              </a:rPr>
              <a:t>will</a:t>
            </a:r>
            <a:r>
              <a:rPr sz="1100" spc="200" dirty="0">
                <a:latin typeface="Trebuchet MS"/>
                <a:cs typeface="Trebuchet MS"/>
              </a:rPr>
              <a:t> </a:t>
            </a:r>
            <a:r>
              <a:rPr sz="1100" spc="110" dirty="0">
                <a:latin typeface="Trebuchet MS"/>
                <a:cs typeface="Trebuchet MS"/>
              </a:rPr>
              <a:t>be </a:t>
            </a:r>
            <a:r>
              <a:rPr sz="1100" spc="-320" dirty="0">
                <a:latin typeface="Trebuchet MS"/>
                <a:cs typeface="Trebuchet MS"/>
              </a:rPr>
              <a:t> </a:t>
            </a:r>
            <a:r>
              <a:rPr sz="1100" spc="114" dirty="0">
                <a:latin typeface="Trebuchet MS"/>
                <a:cs typeface="Trebuchet MS"/>
              </a:rPr>
              <a:t>granted.</a:t>
            </a:r>
            <a:r>
              <a:rPr sz="1100" spc="190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for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100" dirty="0">
                <a:latin typeface="Trebuchet MS"/>
                <a:cs typeface="Trebuchet MS"/>
              </a:rPr>
              <a:t>further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110" dirty="0">
                <a:latin typeface="Trebuchet MS"/>
                <a:cs typeface="Trebuchet MS"/>
              </a:rPr>
              <a:t>information</a:t>
            </a:r>
            <a:endParaRPr sz="1100">
              <a:latin typeface="Trebuchet MS"/>
              <a:cs typeface="Trebuchet MS"/>
            </a:endParaRPr>
          </a:p>
          <a:p>
            <a:pPr marL="12700" marR="41275">
              <a:lnSpc>
                <a:spcPct val="108000"/>
              </a:lnSpc>
            </a:pPr>
            <a:r>
              <a:rPr sz="1100" spc="150" dirty="0">
                <a:latin typeface="Trebuchet MS"/>
                <a:cs typeface="Trebuchet MS"/>
              </a:rPr>
              <a:t>a</a:t>
            </a:r>
            <a:r>
              <a:rPr sz="1100" spc="180" dirty="0">
                <a:latin typeface="Trebuchet MS"/>
                <a:cs typeface="Trebuchet MS"/>
              </a:rPr>
              <a:t>b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145" dirty="0">
                <a:latin typeface="Trebuchet MS"/>
                <a:cs typeface="Trebuchet MS"/>
              </a:rPr>
              <a:t>u</a:t>
            </a:r>
            <a:r>
              <a:rPr sz="1100" spc="-40" dirty="0">
                <a:latin typeface="Trebuchet MS"/>
                <a:cs typeface="Trebuchet MS"/>
              </a:rPr>
              <a:t>t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55" dirty="0">
                <a:latin typeface="Trebuchet MS"/>
                <a:cs typeface="Trebuchet MS"/>
              </a:rPr>
              <a:t>h</a:t>
            </a:r>
            <a:r>
              <a:rPr sz="1100" spc="40" dirty="0">
                <a:latin typeface="Trebuchet MS"/>
                <a:cs typeface="Trebuchet MS"/>
              </a:rPr>
              <a:t>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90" dirty="0">
                <a:latin typeface="Trebuchet MS"/>
                <a:cs typeface="Trebuchet MS"/>
              </a:rPr>
              <a:t>IB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50" dirty="0">
                <a:latin typeface="Trebuchet MS"/>
                <a:cs typeface="Trebuchet MS"/>
              </a:rPr>
              <a:t>an</a:t>
            </a:r>
            <a:r>
              <a:rPr sz="1100" spc="70" dirty="0">
                <a:latin typeface="Trebuchet MS"/>
                <a:cs typeface="Trebuchet MS"/>
              </a:rPr>
              <a:t>d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-55" dirty="0">
                <a:latin typeface="Trebuchet MS"/>
                <a:cs typeface="Trebuchet MS"/>
              </a:rPr>
              <a:t>i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70" dirty="0">
                <a:latin typeface="Trebuchet MS"/>
                <a:cs typeface="Trebuchet MS"/>
              </a:rPr>
              <a:t>t</a:t>
            </a:r>
            <a:r>
              <a:rPr sz="1100" spc="125" dirty="0">
                <a:latin typeface="Trebuchet MS"/>
                <a:cs typeface="Trebuchet MS"/>
              </a:rPr>
              <a:t>s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65" dirty="0">
                <a:latin typeface="Trebuchet MS"/>
                <a:cs typeface="Trebuchet MS"/>
              </a:rPr>
              <a:t>p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75" dirty="0">
                <a:latin typeface="Trebuchet MS"/>
                <a:cs typeface="Trebuchet MS"/>
              </a:rPr>
              <a:t>o</a:t>
            </a:r>
            <a:r>
              <a:rPr sz="1100" spc="225" dirty="0">
                <a:latin typeface="Trebuchet MS"/>
                <a:cs typeface="Trebuchet MS"/>
              </a:rPr>
              <a:t>g</a:t>
            </a:r>
            <a:r>
              <a:rPr sz="1100" spc="100" dirty="0">
                <a:latin typeface="Trebuchet MS"/>
                <a:cs typeface="Trebuchet MS"/>
              </a:rPr>
              <a:t>r</a:t>
            </a:r>
            <a:r>
              <a:rPr sz="1100" spc="150" dirty="0">
                <a:latin typeface="Trebuchet MS"/>
                <a:cs typeface="Trebuchet MS"/>
              </a:rPr>
              <a:t>am</a:t>
            </a:r>
            <a:r>
              <a:rPr sz="1100" spc="235" dirty="0">
                <a:latin typeface="Trebuchet MS"/>
                <a:cs typeface="Trebuchet MS"/>
              </a:rPr>
              <a:t>s</a:t>
            </a:r>
            <a:r>
              <a:rPr sz="1100" spc="-100" dirty="0">
                <a:latin typeface="Trebuchet MS"/>
                <a:cs typeface="Trebuchet MS"/>
              </a:rPr>
              <a:t>,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 </a:t>
            </a:r>
            <a:r>
              <a:rPr sz="1100" spc="180" dirty="0">
                <a:latin typeface="Trebuchet MS"/>
                <a:cs typeface="Trebuchet MS"/>
              </a:rPr>
              <a:t>v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235" dirty="0">
                <a:latin typeface="Trebuchet MS"/>
                <a:cs typeface="Trebuchet MS"/>
              </a:rPr>
              <a:t>s</a:t>
            </a:r>
            <a:r>
              <a:rPr sz="1100" spc="55" dirty="0">
                <a:latin typeface="Trebuchet MS"/>
                <a:cs typeface="Trebuchet MS"/>
              </a:rPr>
              <a:t>i</a:t>
            </a:r>
            <a:r>
              <a:rPr sz="1100" spc="-35" dirty="0">
                <a:latin typeface="Trebuchet MS"/>
                <a:cs typeface="Trebuchet MS"/>
              </a:rPr>
              <a:t>t  </a:t>
            </a:r>
            <a:r>
              <a:rPr sz="1100" spc="110" dirty="0">
                <a:latin typeface="Trebuchet MS"/>
                <a:cs typeface="Trebuchet MS"/>
              </a:rPr>
              <a:t>www.</a:t>
            </a:r>
            <a:r>
              <a:rPr sz="1100" spc="-229" dirty="0">
                <a:latin typeface="Trebuchet MS"/>
                <a:cs typeface="Trebuchet MS"/>
              </a:rPr>
              <a:t> </a:t>
            </a:r>
            <a:r>
              <a:rPr sz="1100" spc="75" dirty="0">
                <a:latin typeface="Trebuchet MS"/>
                <a:cs typeface="Trebuchet MS"/>
              </a:rPr>
              <a:t>ibo.</a:t>
            </a:r>
            <a:r>
              <a:rPr sz="1100" spc="-225" dirty="0">
                <a:latin typeface="Trebuchet MS"/>
                <a:cs typeface="Trebuchet MS"/>
              </a:rPr>
              <a:t> </a:t>
            </a:r>
            <a:r>
              <a:rPr sz="1100" spc="130" dirty="0">
                <a:latin typeface="Trebuchet MS"/>
                <a:cs typeface="Trebuchet MS"/>
              </a:rPr>
              <a:t>org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189" y="2887776"/>
            <a:ext cx="2755900" cy="386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latin typeface="Arial"/>
                <a:cs typeface="Arial"/>
              </a:rPr>
              <a:t>DO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70" dirty="0">
                <a:latin typeface="Arial"/>
                <a:cs typeface="Arial"/>
              </a:rPr>
              <a:t>AT</a:t>
            </a:r>
            <a:r>
              <a:rPr sz="2100" b="1" spc="20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HOME</a:t>
            </a:r>
            <a:endParaRPr sz="2100">
              <a:latin typeface="Arial"/>
              <a:cs typeface="Arial"/>
            </a:endParaRPr>
          </a:p>
          <a:p>
            <a:pPr marL="222885" indent="-155575">
              <a:lnSpc>
                <a:spcPct val="100000"/>
              </a:lnSpc>
              <a:spcBef>
                <a:spcPts val="2255"/>
              </a:spcBef>
              <a:buAutoNum type="arabicPeriod"/>
              <a:tabLst>
                <a:tab pos="223520" algn="l"/>
              </a:tabLst>
            </a:pPr>
            <a:r>
              <a:rPr sz="1200" spc="-110" dirty="0">
                <a:latin typeface="Trebuchet MS"/>
                <a:cs typeface="Trebuchet MS"/>
              </a:rPr>
              <a:t>.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</a:t>
            </a:r>
            <a:r>
              <a:rPr sz="1200" spc="19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45" dirty="0">
                <a:latin typeface="Trebuchet MS"/>
                <a:cs typeface="Trebuchet MS"/>
              </a:rPr>
              <a:t>g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70" dirty="0">
                <a:latin typeface="Trebuchet MS"/>
                <a:cs typeface="Trebuchet MS"/>
              </a:rPr>
              <a:t>o</a:t>
            </a:r>
            <a:endParaRPr sz="1200">
              <a:latin typeface="Trebuchet MS"/>
              <a:cs typeface="Trebuchet MS"/>
            </a:endParaRPr>
          </a:p>
          <a:p>
            <a:pPr marL="222885" marR="99695">
              <a:lnSpc>
                <a:spcPct val="104200"/>
              </a:lnSpc>
            </a:pPr>
            <a:r>
              <a:rPr sz="1200" spc="120" dirty="0">
                <a:latin typeface="Trebuchet MS"/>
                <a:cs typeface="Trebuchet MS"/>
              </a:rPr>
              <a:t>participate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in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wide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variety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of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structured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activities.</a:t>
            </a:r>
            <a:endParaRPr sz="1200">
              <a:latin typeface="Trebuchet MS"/>
              <a:cs typeface="Trebuchet MS"/>
            </a:endParaRPr>
          </a:p>
          <a:p>
            <a:pPr marL="222885" marR="113030" indent="-180340">
              <a:lnSpc>
                <a:spcPct val="104200"/>
              </a:lnSpc>
              <a:buAutoNum type="arabicPeriod" startAt="2"/>
              <a:tabLst>
                <a:tab pos="223520" algn="l"/>
              </a:tabLst>
            </a:pPr>
            <a:r>
              <a:rPr sz="1200" spc="24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140" dirty="0">
                <a:latin typeface="Trebuchet MS"/>
                <a:cs typeface="Trebuchet MS"/>
              </a:rPr>
              <a:t>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60" dirty="0">
                <a:latin typeface="Trebuchet MS"/>
                <a:cs typeface="Trebuchet MS"/>
              </a:rPr>
              <a:t>s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-95" dirty="0">
                <a:latin typeface="Trebuchet MS"/>
                <a:cs typeface="Trebuchet MS"/>
              </a:rPr>
              <a:t>,  </a:t>
            </a:r>
            <a:r>
              <a:rPr sz="1200" spc="135" dirty="0">
                <a:latin typeface="Trebuchet MS"/>
                <a:cs typeface="Trebuchet MS"/>
              </a:rPr>
              <a:t>also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0" dirty="0">
                <a:latin typeface="Trebuchet MS"/>
                <a:cs typeface="Trebuchet MS"/>
              </a:rPr>
              <a:t>be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aware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of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endParaRPr sz="1200">
              <a:latin typeface="Trebuchet MS"/>
              <a:cs typeface="Trebuchet MS"/>
            </a:endParaRPr>
          </a:p>
          <a:p>
            <a:pPr marL="222885">
              <a:lnSpc>
                <a:spcPct val="100000"/>
              </a:lnSpc>
              <a:spcBef>
                <a:spcPts val="60"/>
              </a:spcBef>
            </a:pPr>
            <a:r>
              <a:rPr sz="1200" spc="120" dirty="0">
                <a:latin typeface="Trebuchet MS"/>
                <a:cs typeface="Trebuchet MS"/>
              </a:rPr>
              <a:t>activities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that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child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is</a:t>
            </a:r>
            <a:endParaRPr sz="1200">
              <a:latin typeface="Trebuchet MS"/>
              <a:cs typeface="Trebuchet MS"/>
            </a:endParaRPr>
          </a:p>
          <a:p>
            <a:pPr marL="222885" marR="48895">
              <a:lnSpc>
                <a:spcPct val="104200"/>
              </a:lnSpc>
            </a:pPr>
            <a:r>
              <a:rPr sz="1200" spc="125" dirty="0">
                <a:latin typeface="Trebuchet MS"/>
                <a:cs typeface="Trebuchet MS"/>
              </a:rPr>
              <a:t>participating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35" dirty="0">
                <a:latin typeface="Trebuchet MS"/>
                <a:cs typeface="Trebuchet MS"/>
              </a:rPr>
              <a:t>in.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For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example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55" dirty="0">
                <a:latin typeface="Trebuchet MS"/>
                <a:cs typeface="Trebuchet MS"/>
              </a:rPr>
              <a:t>screen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ime</a:t>
            </a:r>
            <a:endParaRPr sz="1200">
              <a:latin typeface="Trebuchet MS"/>
              <a:cs typeface="Trebuchet MS"/>
            </a:endParaRPr>
          </a:p>
          <a:p>
            <a:pPr marL="222885" marR="5080" indent="-185420">
              <a:lnSpc>
                <a:spcPct val="104200"/>
              </a:lnSpc>
              <a:buAutoNum type="arabicPeriod" startAt="3"/>
              <a:tabLst>
                <a:tab pos="223520" algn="l"/>
              </a:tabLst>
            </a:pPr>
            <a:r>
              <a:rPr sz="1200" spc="190" dirty="0">
                <a:latin typeface="Trebuchet MS"/>
                <a:cs typeface="Trebuchet MS"/>
              </a:rPr>
              <a:t>Discuss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the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food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70" dirty="0">
                <a:latin typeface="Trebuchet MS"/>
                <a:cs typeface="Trebuchet MS"/>
              </a:rPr>
              <a:t>groups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with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your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child.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75" dirty="0">
                <a:latin typeface="Trebuchet MS"/>
                <a:cs typeface="Trebuchet MS"/>
              </a:rPr>
              <a:t>Spend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few</a:t>
            </a:r>
            <a:endParaRPr sz="1200">
              <a:latin typeface="Trebuchet MS"/>
              <a:cs typeface="Trebuchet MS"/>
            </a:endParaRPr>
          </a:p>
          <a:p>
            <a:pPr marL="222885" marR="120650">
              <a:lnSpc>
                <a:spcPct val="104200"/>
              </a:lnSpc>
            </a:pPr>
            <a:r>
              <a:rPr sz="1200" spc="130" dirty="0">
                <a:latin typeface="Trebuchet MS"/>
                <a:cs typeface="Trebuchet MS"/>
              </a:rPr>
              <a:t>minutes </a:t>
            </a:r>
            <a:r>
              <a:rPr sz="1200" spc="135" dirty="0">
                <a:latin typeface="Trebuchet MS"/>
                <a:cs typeface="Trebuchet MS"/>
              </a:rPr>
              <a:t>during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spc="5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mealtime </a:t>
            </a:r>
            <a:r>
              <a:rPr sz="1200" spc="114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15" dirty="0">
                <a:latin typeface="Trebuchet MS"/>
                <a:cs typeface="Trebuchet MS"/>
              </a:rPr>
              <a:t>f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200" dirty="0">
                <a:latin typeface="Trebuchet MS"/>
                <a:cs typeface="Trebuchet MS"/>
              </a:rPr>
              <a:t>w</a:t>
            </a:r>
            <a:r>
              <a:rPr sz="1200" spc="170" dirty="0">
                <a:latin typeface="Trebuchet MS"/>
                <a:cs typeface="Trebuchet MS"/>
              </a:rPr>
              <a:t>h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y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0" dirty="0">
                <a:latin typeface="Trebuchet MS"/>
                <a:cs typeface="Trebuchet MS"/>
              </a:rPr>
              <a:t>u</a:t>
            </a:r>
            <a:r>
              <a:rPr sz="1200" spc="-10" dirty="0">
                <a:latin typeface="Trebuchet MS"/>
                <a:cs typeface="Trebuchet MS"/>
              </a:rPr>
              <a:t>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</a:t>
            </a:r>
            <a:r>
              <a:rPr sz="1200" spc="165" dirty="0">
                <a:latin typeface="Trebuchet MS"/>
                <a:cs typeface="Trebuchet MS"/>
              </a:rPr>
              <a:t>am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55" dirty="0">
                <a:latin typeface="Trebuchet MS"/>
                <a:cs typeface="Trebuchet MS"/>
              </a:rPr>
              <a:t>y  </a:t>
            </a:r>
            <a:r>
              <a:rPr sz="1200" spc="100" dirty="0">
                <a:latin typeface="Trebuchet MS"/>
                <a:cs typeface="Trebuchet MS"/>
              </a:rPr>
              <a:t>is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eating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00" dirty="0">
                <a:latin typeface="Trebuchet MS"/>
                <a:cs typeface="Trebuchet MS"/>
              </a:rPr>
              <a:t>is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balanced.</a:t>
            </a:r>
            <a:endParaRPr sz="1200">
              <a:latin typeface="Trebuchet MS"/>
              <a:cs typeface="Trebuchet MS"/>
            </a:endParaRPr>
          </a:p>
          <a:p>
            <a:pPr marL="222885" indent="-186055">
              <a:lnSpc>
                <a:spcPct val="100000"/>
              </a:lnSpc>
              <a:spcBef>
                <a:spcPts val="60"/>
              </a:spcBef>
              <a:buAutoNum type="arabicPeriod" startAt="4"/>
              <a:tabLst>
                <a:tab pos="223520" algn="l"/>
              </a:tabLst>
            </a:pPr>
            <a:r>
              <a:rPr sz="1200" spc="114" dirty="0">
                <a:latin typeface="Trebuchet MS"/>
                <a:cs typeface="Trebuchet MS"/>
              </a:rPr>
              <a:t>Role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model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this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95" dirty="0">
                <a:latin typeface="Trebuchet MS"/>
                <a:cs typeface="Trebuchet MS"/>
              </a:rPr>
              <a:t>attribute.</a:t>
            </a:r>
            <a:endParaRPr sz="1200">
              <a:latin typeface="Trebuchet MS"/>
              <a:cs typeface="Trebuchet MS"/>
            </a:endParaRPr>
          </a:p>
          <a:p>
            <a:pPr marL="222885">
              <a:lnSpc>
                <a:spcPct val="100000"/>
              </a:lnSpc>
              <a:spcBef>
                <a:spcPts val="60"/>
              </a:spcBef>
            </a:pPr>
            <a:r>
              <a:rPr sz="1200" spc="305" dirty="0">
                <a:latin typeface="Trebuchet MS"/>
                <a:cs typeface="Trebuchet MS"/>
              </a:rPr>
              <a:t>S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75" dirty="0">
                <a:latin typeface="Trebuchet MS"/>
                <a:cs typeface="Trebuchet MS"/>
              </a:rPr>
              <a:t>d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40" dirty="0">
                <a:latin typeface="Trebuchet MS"/>
                <a:cs typeface="Trebuchet MS"/>
              </a:rPr>
              <a:t>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110" dirty="0">
                <a:latin typeface="Trebuchet MS"/>
                <a:cs typeface="Trebuchet MS"/>
              </a:rPr>
              <a:t>r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-40" dirty="0">
                <a:latin typeface="Trebuchet MS"/>
                <a:cs typeface="Trebuchet MS"/>
              </a:rPr>
              <a:t>t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-10" dirty="0">
                <a:latin typeface="Trebuchet MS"/>
                <a:cs typeface="Trebuchet MS"/>
              </a:rPr>
              <a:t>r</a:t>
            </a:r>
            <a:endParaRPr sz="1200">
              <a:latin typeface="Trebuchet MS"/>
              <a:cs typeface="Trebuchet MS"/>
            </a:endParaRPr>
          </a:p>
          <a:p>
            <a:pPr marL="222885" marR="147955">
              <a:lnSpc>
                <a:spcPct val="104200"/>
              </a:lnSpc>
            </a:pPr>
            <a:r>
              <a:rPr sz="1200" spc="105" dirty="0">
                <a:latin typeface="Trebuchet MS"/>
                <a:cs typeface="Trebuchet MS"/>
              </a:rPr>
              <a:t>family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doing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many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14" dirty="0">
                <a:latin typeface="Trebuchet MS"/>
                <a:cs typeface="Trebuchet MS"/>
              </a:rPr>
              <a:t>different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things.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60278" y="1470772"/>
            <a:ext cx="21037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Arial"/>
                <a:cs typeface="Arial"/>
              </a:rPr>
              <a:t>LIVING</a:t>
            </a:r>
            <a:r>
              <a:rPr sz="1500" b="1" spc="10" dirty="0">
                <a:latin typeface="Arial"/>
                <a:cs typeface="Arial"/>
              </a:rPr>
              <a:t> </a:t>
            </a:r>
            <a:r>
              <a:rPr sz="1500" b="1" spc="5" dirty="0">
                <a:latin typeface="Arial"/>
                <a:cs typeface="Arial"/>
              </a:rPr>
              <a:t>IN</a:t>
            </a:r>
            <a:r>
              <a:rPr sz="1500" b="1" spc="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THE</a:t>
            </a:r>
            <a:r>
              <a:rPr sz="1500" b="1" spc="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JOY</a:t>
            </a:r>
            <a:r>
              <a:rPr sz="1500" b="1" spc="1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OF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60278" y="1670797"/>
            <a:ext cx="9988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45" dirty="0">
                <a:latin typeface="Arial"/>
                <a:cs typeface="Arial"/>
              </a:rPr>
              <a:t>L</a:t>
            </a:r>
            <a:r>
              <a:rPr sz="1500" b="1" spc="-25" dirty="0">
                <a:latin typeface="Arial"/>
                <a:cs typeface="Arial"/>
              </a:rPr>
              <a:t>E</a:t>
            </a:r>
            <a:r>
              <a:rPr sz="1500" b="1" spc="-95" dirty="0">
                <a:latin typeface="Arial"/>
                <a:cs typeface="Arial"/>
              </a:rPr>
              <a:t>A</a:t>
            </a:r>
            <a:r>
              <a:rPr sz="1500" b="1" spc="-65" dirty="0">
                <a:latin typeface="Arial"/>
                <a:cs typeface="Arial"/>
              </a:rPr>
              <a:t>R</a:t>
            </a:r>
            <a:r>
              <a:rPr sz="1500" b="1" dirty="0">
                <a:latin typeface="Arial"/>
                <a:cs typeface="Arial"/>
              </a:rPr>
              <a:t>N</a:t>
            </a:r>
            <a:r>
              <a:rPr sz="1500" b="1" spc="15" dirty="0">
                <a:latin typeface="Arial"/>
                <a:cs typeface="Arial"/>
              </a:rPr>
              <a:t>I</a:t>
            </a:r>
            <a:r>
              <a:rPr sz="1500" b="1" dirty="0">
                <a:latin typeface="Arial"/>
                <a:cs typeface="Arial"/>
              </a:rPr>
              <a:t>N</a:t>
            </a:r>
            <a:r>
              <a:rPr sz="1500" b="1" spc="-70" dirty="0">
                <a:latin typeface="Arial"/>
                <a:cs typeface="Arial"/>
              </a:rPr>
              <a:t>G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8509" y="3103045"/>
            <a:ext cx="2805430" cy="1160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00" dirty="0">
                <a:latin typeface="Trebuchet MS"/>
                <a:cs typeface="Trebuchet MS"/>
              </a:rPr>
              <a:t>TPAS </a:t>
            </a:r>
            <a:r>
              <a:rPr sz="1200" spc="100" dirty="0">
                <a:latin typeface="Trebuchet MS"/>
                <a:cs typeface="Trebuchet MS"/>
              </a:rPr>
              <a:t>is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0" dirty="0">
                <a:latin typeface="Trebuchet MS"/>
                <a:cs typeface="Trebuchet MS"/>
              </a:rPr>
              <a:t>committed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04200"/>
              </a:lnSpc>
            </a:pPr>
            <a:r>
              <a:rPr sz="1200" spc="195" dirty="0">
                <a:latin typeface="Trebuchet MS"/>
                <a:cs typeface="Trebuchet MS"/>
              </a:rPr>
              <a:t>d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200" dirty="0">
                <a:latin typeface="Trebuchet MS"/>
                <a:cs typeface="Trebuchet MS"/>
              </a:rPr>
              <a:t>v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50" dirty="0">
                <a:latin typeface="Trebuchet MS"/>
                <a:cs typeface="Trebuchet MS"/>
              </a:rPr>
              <a:t>l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65" dirty="0">
                <a:latin typeface="Trebuchet MS"/>
                <a:cs typeface="Trebuchet MS"/>
              </a:rPr>
              <a:t>n</a:t>
            </a:r>
            <a:r>
              <a:rPr sz="1200" spc="125" dirty="0">
                <a:latin typeface="Trebuchet MS"/>
                <a:cs typeface="Trebuchet MS"/>
              </a:rPr>
              <a:t>g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195" dirty="0">
                <a:latin typeface="Trebuchet MS"/>
                <a:cs typeface="Trebuchet MS"/>
              </a:rPr>
              <a:t>c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m</a:t>
            </a:r>
            <a:r>
              <a:rPr sz="1200" spc="180" dirty="0">
                <a:latin typeface="Trebuchet MS"/>
                <a:cs typeface="Trebuchet MS"/>
              </a:rPr>
              <a:t>p</a:t>
            </a:r>
            <a:r>
              <a:rPr sz="1200" spc="165" dirty="0">
                <a:latin typeface="Trebuchet MS"/>
                <a:cs typeface="Trebuchet MS"/>
              </a:rPr>
              <a:t>a</a:t>
            </a:r>
            <a:r>
              <a:rPr sz="1200" spc="260" dirty="0">
                <a:latin typeface="Trebuchet MS"/>
                <a:cs typeface="Trebuchet MS"/>
              </a:rPr>
              <a:t>ss</a:t>
            </a:r>
            <a:r>
              <a:rPr sz="1200" spc="60" dirty="0">
                <a:latin typeface="Trebuchet MS"/>
                <a:cs typeface="Trebuchet MS"/>
              </a:rPr>
              <a:t>i</a:t>
            </a:r>
            <a:r>
              <a:rPr sz="1200" spc="190" dirty="0">
                <a:latin typeface="Trebuchet MS"/>
                <a:cs typeface="Trebuchet MS"/>
              </a:rPr>
              <a:t>o</a:t>
            </a:r>
            <a:r>
              <a:rPr sz="1200" spc="165" dirty="0">
                <a:latin typeface="Trebuchet MS"/>
                <a:cs typeface="Trebuchet MS"/>
              </a:rPr>
              <a:t>na</a:t>
            </a:r>
            <a:r>
              <a:rPr sz="1200" spc="80" dirty="0">
                <a:latin typeface="Trebuchet MS"/>
                <a:cs typeface="Trebuchet MS"/>
              </a:rPr>
              <a:t>t</a:t>
            </a:r>
            <a:r>
              <a:rPr sz="1200" spc="40" dirty="0">
                <a:latin typeface="Trebuchet MS"/>
                <a:cs typeface="Trebuchet MS"/>
              </a:rPr>
              <a:t>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4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i</a:t>
            </a:r>
            <a:r>
              <a:rPr sz="1200" spc="-245" dirty="0">
                <a:latin typeface="Trebuchet MS"/>
                <a:cs typeface="Trebuchet MS"/>
              </a:rPr>
              <a:t> </a:t>
            </a:r>
            <a:r>
              <a:rPr sz="1200" spc="105" dirty="0">
                <a:latin typeface="Trebuchet MS"/>
                <a:cs typeface="Trebuchet MS"/>
              </a:rPr>
              <a:t>f</a:t>
            </a:r>
            <a:r>
              <a:rPr sz="1200" spc="160" dirty="0">
                <a:latin typeface="Trebuchet MS"/>
                <a:cs typeface="Trebuchet MS"/>
              </a:rPr>
              <a:t>e</a:t>
            </a:r>
            <a:r>
              <a:rPr sz="1200" spc="95" dirty="0">
                <a:latin typeface="Trebuchet MS"/>
                <a:cs typeface="Trebuchet MS"/>
              </a:rPr>
              <a:t>-  </a:t>
            </a:r>
            <a:r>
              <a:rPr sz="1200" spc="130" dirty="0">
                <a:latin typeface="Trebuchet MS"/>
                <a:cs typeface="Trebuchet MS"/>
              </a:rPr>
              <a:t>long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learners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35" dirty="0">
                <a:latin typeface="Trebuchet MS"/>
                <a:cs typeface="Trebuchet MS"/>
              </a:rPr>
              <a:t>and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10" dirty="0">
                <a:latin typeface="Trebuchet MS"/>
                <a:cs typeface="Trebuchet MS"/>
              </a:rPr>
              <a:t>future</a:t>
            </a:r>
            <a:r>
              <a:rPr sz="1200" spc="204" dirty="0">
                <a:latin typeface="Trebuchet MS"/>
                <a:cs typeface="Trebuchet MS"/>
              </a:rPr>
              <a:t> </a:t>
            </a:r>
            <a:r>
              <a:rPr sz="1200" spc="140" dirty="0">
                <a:latin typeface="Trebuchet MS"/>
                <a:cs typeface="Trebuchet MS"/>
              </a:rPr>
              <a:t>leaders </a:t>
            </a:r>
            <a:r>
              <a:rPr sz="1200" spc="-34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who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strive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75" dirty="0">
                <a:latin typeface="Trebuchet MS"/>
                <a:cs typeface="Trebuchet MS"/>
              </a:rPr>
              <a:t>to</a:t>
            </a:r>
            <a:r>
              <a:rPr sz="1200" spc="210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create</a:t>
            </a:r>
            <a:r>
              <a:rPr sz="1200" spc="215" dirty="0">
                <a:latin typeface="Trebuchet MS"/>
                <a:cs typeface="Trebuchet MS"/>
              </a:rPr>
              <a:t> </a:t>
            </a:r>
            <a:r>
              <a:rPr sz="1200" spc="45" dirty="0">
                <a:latin typeface="Trebuchet MS"/>
                <a:cs typeface="Trebuchet MS"/>
              </a:rPr>
              <a:t>a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150" dirty="0">
                <a:latin typeface="Trebuchet MS"/>
                <a:cs typeface="Trebuchet MS"/>
              </a:rPr>
              <a:t>harmonious</a:t>
            </a:r>
            <a:r>
              <a:rPr sz="1200" spc="195" dirty="0">
                <a:latin typeface="Trebuchet MS"/>
                <a:cs typeface="Trebuchet MS"/>
              </a:rPr>
              <a:t> </a:t>
            </a:r>
            <a:r>
              <a:rPr sz="1200" spc="125" dirty="0">
                <a:latin typeface="Trebuchet MS"/>
                <a:cs typeface="Trebuchet MS"/>
              </a:rPr>
              <a:t>world</a:t>
            </a:r>
            <a:r>
              <a:rPr sz="1200" spc="200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through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110" dirty="0">
                <a:latin typeface="Trebuchet MS"/>
                <a:cs typeface="Trebuchet MS"/>
              </a:rPr>
              <a:t>intercultural</a:t>
            </a:r>
            <a:r>
              <a:rPr sz="1200" spc="175" dirty="0">
                <a:latin typeface="Trebuchet MS"/>
                <a:cs typeface="Trebuchet MS"/>
              </a:rPr>
              <a:t> </a:t>
            </a:r>
            <a:r>
              <a:rPr sz="1200" spc="145" dirty="0">
                <a:latin typeface="Trebuchet MS"/>
                <a:cs typeface="Trebuchet MS"/>
              </a:rPr>
              <a:t>understanding.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1396</Words>
  <Application>Microsoft Macintosh PowerPoint</Application>
  <PresentationFormat>Custom</PresentationFormat>
  <Paragraphs>150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American Typewriter</vt:lpstr>
      <vt:lpstr>Arial</vt:lpstr>
      <vt:lpstr>Calibri</vt:lpstr>
      <vt:lpstr>Trebuchet MS</vt:lpstr>
      <vt:lpstr>Office Theme</vt:lpstr>
      <vt:lpstr>How to Promote Learner Profile Attribbutes at Home- Helpful tips for parents</vt:lpstr>
      <vt:lpstr>CARING</vt:lpstr>
      <vt:lpstr>REFLECTIVE</vt:lpstr>
      <vt:lpstr>PRINCIPLED</vt:lpstr>
      <vt:lpstr>THE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Modern &amp; Creative Furniture Trifold Brochure</dc:title>
  <dc:creator>Saira Bano</dc:creator>
  <cp:keywords>DAFqRhdwTWk,BADxuJTYavU</cp:keywords>
  <cp:lastModifiedBy>Saira Bano</cp:lastModifiedBy>
  <cp:revision>1</cp:revision>
  <dcterms:created xsi:type="dcterms:W3CDTF">2023-08-09T01:49:50Z</dcterms:created>
  <dcterms:modified xsi:type="dcterms:W3CDTF">2023-08-09T01:51:38Z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2023-08-03T00:00:00Z</vt:filetime>
  </property>
  <property fmtid="{D5CDD505-2E9C-101B-9397-08002B2CF9AE}" pid="3" name="Creator">
    <vt:lpwstr>Canva</vt:lpwstr>
  </property>
  <property fmtid="{D5CDD505-2E9C-101B-9397-08002B2CF9AE}" pid="4" name="LastSaved">
    <vt:filetime>2023-08-09T00:00:00Z</vt:filetime>
  </property>
</Properties>
</file>